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9"/>
  </p:notesMasterIdLst>
  <p:sldIdLst>
    <p:sldId id="292" r:id="rId2"/>
    <p:sldId id="290" r:id="rId3"/>
    <p:sldId id="293" r:id="rId4"/>
    <p:sldId id="294" r:id="rId5"/>
    <p:sldId id="295" r:id="rId6"/>
    <p:sldId id="296" r:id="rId7"/>
    <p:sldId id="301" r:id="rId8"/>
    <p:sldId id="297" r:id="rId9"/>
    <p:sldId id="298" r:id="rId10"/>
    <p:sldId id="299" r:id="rId11"/>
    <p:sldId id="300" r:id="rId12"/>
    <p:sldId id="307" r:id="rId13"/>
    <p:sldId id="302" r:id="rId14"/>
    <p:sldId id="303" r:id="rId15"/>
    <p:sldId id="304" r:id="rId16"/>
    <p:sldId id="305" r:id="rId17"/>
    <p:sldId id="308" r:id="rId18"/>
    <p:sldId id="309" r:id="rId19"/>
    <p:sldId id="310" r:id="rId20"/>
    <p:sldId id="311" r:id="rId21"/>
    <p:sldId id="312" r:id="rId22"/>
    <p:sldId id="313" r:id="rId23"/>
    <p:sldId id="314" r:id="rId24"/>
    <p:sldId id="315" r:id="rId25"/>
    <p:sldId id="316" r:id="rId26"/>
    <p:sldId id="317" r:id="rId27"/>
    <p:sldId id="318" r:id="rId28"/>
    <p:sldId id="319" r:id="rId29"/>
    <p:sldId id="320" r:id="rId30"/>
    <p:sldId id="322" r:id="rId31"/>
    <p:sldId id="323" r:id="rId32"/>
    <p:sldId id="324" r:id="rId33"/>
    <p:sldId id="321"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8" r:id="rId47"/>
    <p:sldId id="337" r:id="rId4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hilipp Steinmetzger" initials="P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4898"/>
    <a:srgbClr val="FECA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0B3EBC-92B4-46C9-90AE-6069B2244076}" v="67" dt="2023-05-25T21:11:13.9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03" autoAdjust="0"/>
    <p:restoredTop sz="95976" autoAdjust="0"/>
  </p:normalViewPr>
  <p:slideViewPr>
    <p:cSldViewPr>
      <p:cViewPr varScale="1">
        <p:scale>
          <a:sx n="99" d="100"/>
          <a:sy n="99" d="100"/>
        </p:scale>
        <p:origin x="786" y="306"/>
      </p:cViewPr>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varScale="1">
        <p:scale>
          <a:sx n="80" d="100"/>
          <a:sy n="80" d="100"/>
        </p:scale>
        <p:origin x="199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55"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 Schweizerhof" userId="c5af8aca672d91ef" providerId="LiveId" clId="{9E0B3EBC-92B4-46C9-90AE-6069B2244076}"/>
    <pc:docChg chg="undo custSel addSld delSld modSld">
      <pc:chgData name="Tim Schweizerhof" userId="c5af8aca672d91ef" providerId="LiveId" clId="{9E0B3EBC-92B4-46C9-90AE-6069B2244076}" dt="2023-06-02T09:08:35.014" v="944" actId="14100"/>
      <pc:docMkLst>
        <pc:docMk/>
      </pc:docMkLst>
      <pc:sldChg chg="modSp mod">
        <pc:chgData name="Tim Schweizerhof" userId="c5af8aca672d91ef" providerId="LiveId" clId="{9E0B3EBC-92B4-46C9-90AE-6069B2244076}" dt="2023-05-26T07:48:40.722" v="795" actId="20577"/>
        <pc:sldMkLst>
          <pc:docMk/>
          <pc:sldMk cId="4193168140" sldId="297"/>
        </pc:sldMkLst>
        <pc:spChg chg="mod">
          <ac:chgData name="Tim Schweizerhof" userId="c5af8aca672d91ef" providerId="LiveId" clId="{9E0B3EBC-92B4-46C9-90AE-6069B2244076}" dt="2023-05-26T07:48:40.722" v="795" actId="20577"/>
          <ac:spMkLst>
            <pc:docMk/>
            <pc:sldMk cId="4193168140" sldId="297"/>
            <ac:spMk id="6" creationId="{9A21E879-0BD1-2027-C3FF-95333045263A}"/>
          </ac:spMkLst>
        </pc:spChg>
      </pc:sldChg>
      <pc:sldChg chg="modSp mod">
        <pc:chgData name="Tim Schweizerhof" userId="c5af8aca672d91ef" providerId="LiveId" clId="{9E0B3EBC-92B4-46C9-90AE-6069B2244076}" dt="2023-05-26T07:49:01.145" v="807" actId="20577"/>
        <pc:sldMkLst>
          <pc:docMk/>
          <pc:sldMk cId="1758370973" sldId="299"/>
        </pc:sldMkLst>
        <pc:spChg chg="mod">
          <ac:chgData name="Tim Schweizerhof" userId="c5af8aca672d91ef" providerId="LiveId" clId="{9E0B3EBC-92B4-46C9-90AE-6069B2244076}" dt="2023-05-26T07:49:01.145" v="807" actId="20577"/>
          <ac:spMkLst>
            <pc:docMk/>
            <pc:sldMk cId="1758370973" sldId="299"/>
            <ac:spMk id="7" creationId="{64BB9834-7779-3158-DDC1-D0AB2585B31C}"/>
          </ac:spMkLst>
        </pc:spChg>
      </pc:sldChg>
      <pc:sldChg chg="modSp mod">
        <pc:chgData name="Tim Schweizerhof" userId="c5af8aca672d91ef" providerId="LiveId" clId="{9E0B3EBC-92B4-46C9-90AE-6069B2244076}" dt="2023-05-26T07:51:33.119" v="810" actId="1076"/>
        <pc:sldMkLst>
          <pc:docMk/>
          <pc:sldMk cId="944229465" sldId="302"/>
        </pc:sldMkLst>
        <pc:spChg chg="mod">
          <ac:chgData name="Tim Schweizerhof" userId="c5af8aca672d91ef" providerId="LiveId" clId="{9E0B3EBC-92B4-46C9-90AE-6069B2244076}" dt="2023-05-26T07:51:33.119" v="810" actId="1076"/>
          <ac:spMkLst>
            <pc:docMk/>
            <pc:sldMk cId="944229465" sldId="302"/>
            <ac:spMk id="7" creationId="{281D3CAA-3D39-0C03-5097-44445A3EE906}"/>
          </ac:spMkLst>
        </pc:spChg>
        <pc:spChg chg="mod">
          <ac:chgData name="Tim Schweizerhof" userId="c5af8aca672d91ef" providerId="LiveId" clId="{9E0B3EBC-92B4-46C9-90AE-6069B2244076}" dt="2023-05-26T07:51:19.368" v="808" actId="20577"/>
          <ac:spMkLst>
            <pc:docMk/>
            <pc:sldMk cId="944229465" sldId="302"/>
            <ac:spMk id="9" creationId="{6946BF8F-8AAA-D62A-99A6-73D7B51AF7A7}"/>
          </ac:spMkLst>
        </pc:spChg>
        <pc:spChg chg="mod">
          <ac:chgData name="Tim Schweizerhof" userId="c5af8aca672d91ef" providerId="LiveId" clId="{9E0B3EBC-92B4-46C9-90AE-6069B2244076}" dt="2023-05-26T07:51:28.758" v="809" actId="1076"/>
          <ac:spMkLst>
            <pc:docMk/>
            <pc:sldMk cId="944229465" sldId="302"/>
            <ac:spMk id="11" creationId="{7D8C6B8A-3A40-8AEA-DEE1-A7CEA3A3DA28}"/>
          </ac:spMkLst>
        </pc:spChg>
      </pc:sldChg>
      <pc:sldChg chg="modSp mod">
        <pc:chgData name="Tim Schweizerhof" userId="c5af8aca672d91ef" providerId="LiveId" clId="{9E0B3EBC-92B4-46C9-90AE-6069B2244076}" dt="2023-05-26T07:54:02.330" v="824" actId="20577"/>
        <pc:sldMkLst>
          <pc:docMk/>
          <pc:sldMk cId="2763605614" sldId="304"/>
        </pc:sldMkLst>
        <pc:spChg chg="mod">
          <ac:chgData name="Tim Schweizerhof" userId="c5af8aca672d91ef" providerId="LiveId" clId="{9E0B3EBC-92B4-46C9-90AE-6069B2244076}" dt="2023-05-26T07:54:02.330" v="824" actId="20577"/>
          <ac:spMkLst>
            <pc:docMk/>
            <pc:sldMk cId="2763605614" sldId="304"/>
            <ac:spMk id="6" creationId="{3C194B8D-0FF7-92AF-0029-C8E7059FF498}"/>
          </ac:spMkLst>
        </pc:spChg>
      </pc:sldChg>
      <pc:sldChg chg="modSp mod">
        <pc:chgData name="Tim Schweizerhof" userId="c5af8aca672d91ef" providerId="LiveId" clId="{9E0B3EBC-92B4-46C9-90AE-6069B2244076}" dt="2023-05-26T07:53:57.224" v="823" actId="20577"/>
        <pc:sldMkLst>
          <pc:docMk/>
          <pc:sldMk cId="735402439" sldId="305"/>
        </pc:sldMkLst>
        <pc:spChg chg="mod">
          <ac:chgData name="Tim Schweizerhof" userId="c5af8aca672d91ef" providerId="LiveId" clId="{9E0B3EBC-92B4-46C9-90AE-6069B2244076}" dt="2023-05-26T07:53:57.224" v="823" actId="20577"/>
          <ac:spMkLst>
            <pc:docMk/>
            <pc:sldMk cId="735402439" sldId="305"/>
            <ac:spMk id="10" creationId="{09A34A1D-9F45-830C-31B9-8AAC71B33E77}"/>
          </ac:spMkLst>
        </pc:spChg>
      </pc:sldChg>
      <pc:sldChg chg="modSp mod">
        <pc:chgData name="Tim Schweizerhof" userId="c5af8aca672d91ef" providerId="LiveId" clId="{9E0B3EBC-92B4-46C9-90AE-6069B2244076}" dt="2023-05-26T07:54:32.198" v="826" actId="20577"/>
        <pc:sldMkLst>
          <pc:docMk/>
          <pc:sldMk cId="3689640296" sldId="308"/>
        </pc:sldMkLst>
        <pc:spChg chg="mod">
          <ac:chgData name="Tim Schweizerhof" userId="c5af8aca672d91ef" providerId="LiveId" clId="{9E0B3EBC-92B4-46C9-90AE-6069B2244076}" dt="2023-05-26T07:54:32.198" v="826" actId="20577"/>
          <ac:spMkLst>
            <pc:docMk/>
            <pc:sldMk cId="3689640296" sldId="308"/>
            <ac:spMk id="9" creationId="{8BF7DB51-25EA-6BC0-4F1D-3067EBFCB0EC}"/>
          </ac:spMkLst>
        </pc:spChg>
      </pc:sldChg>
      <pc:sldChg chg="modSp mod">
        <pc:chgData name="Tim Schweizerhof" userId="c5af8aca672d91ef" providerId="LiveId" clId="{9E0B3EBC-92B4-46C9-90AE-6069B2244076}" dt="2023-05-26T08:04:45.088" v="840" actId="1038"/>
        <pc:sldMkLst>
          <pc:docMk/>
          <pc:sldMk cId="3910026442" sldId="326"/>
        </pc:sldMkLst>
        <pc:spChg chg="mod">
          <ac:chgData name="Tim Schweizerhof" userId="c5af8aca672d91ef" providerId="LiveId" clId="{9E0B3EBC-92B4-46C9-90AE-6069B2244076}" dt="2023-05-26T08:04:38.257" v="834" actId="1038"/>
          <ac:spMkLst>
            <pc:docMk/>
            <pc:sldMk cId="3910026442" sldId="326"/>
            <ac:spMk id="9" creationId="{9AD0602B-F405-ECF3-B1F9-F183661621F0}"/>
          </ac:spMkLst>
        </pc:spChg>
        <pc:spChg chg="mod">
          <ac:chgData name="Tim Schweizerhof" userId="c5af8aca672d91ef" providerId="LiveId" clId="{9E0B3EBC-92B4-46C9-90AE-6069B2244076}" dt="2023-05-26T08:04:41.642" v="837" actId="1038"/>
          <ac:spMkLst>
            <pc:docMk/>
            <pc:sldMk cId="3910026442" sldId="326"/>
            <ac:spMk id="10" creationId="{3F43B369-6802-2B40-CE5B-2D17A0A77A8B}"/>
          </ac:spMkLst>
        </pc:spChg>
        <pc:spChg chg="mod">
          <ac:chgData name="Tim Schweizerhof" userId="c5af8aca672d91ef" providerId="LiveId" clId="{9E0B3EBC-92B4-46C9-90AE-6069B2244076}" dt="2023-05-26T08:04:33.524" v="831" actId="14100"/>
          <ac:spMkLst>
            <pc:docMk/>
            <pc:sldMk cId="3910026442" sldId="326"/>
            <ac:spMk id="11" creationId="{B94BB940-A892-8E35-404E-4859427653A2}"/>
          </ac:spMkLst>
        </pc:spChg>
        <pc:picChg chg="mod">
          <ac:chgData name="Tim Schweizerhof" userId="c5af8aca672d91ef" providerId="LiveId" clId="{9E0B3EBC-92B4-46C9-90AE-6069B2244076}" dt="2023-05-26T08:04:45.088" v="840" actId="1038"/>
          <ac:picMkLst>
            <pc:docMk/>
            <pc:sldMk cId="3910026442" sldId="326"/>
            <ac:picMk id="3" creationId="{9864C7CC-797E-2461-AF04-1C9C5C908A44}"/>
          </ac:picMkLst>
        </pc:picChg>
      </pc:sldChg>
      <pc:sldChg chg="modSp mod">
        <pc:chgData name="Tim Schweizerhof" userId="c5af8aca672d91ef" providerId="LiveId" clId="{9E0B3EBC-92B4-46C9-90AE-6069B2244076}" dt="2023-05-26T08:05:52.141" v="861" actId="20577"/>
        <pc:sldMkLst>
          <pc:docMk/>
          <pc:sldMk cId="1042609689" sldId="327"/>
        </pc:sldMkLst>
        <pc:spChg chg="mod">
          <ac:chgData name="Tim Schweizerhof" userId="c5af8aca672d91ef" providerId="LiveId" clId="{9E0B3EBC-92B4-46C9-90AE-6069B2244076}" dt="2023-05-26T08:05:52.141" v="861" actId="20577"/>
          <ac:spMkLst>
            <pc:docMk/>
            <pc:sldMk cId="1042609689" sldId="327"/>
            <ac:spMk id="9" creationId="{9AD0602B-F405-ECF3-B1F9-F183661621F0}"/>
          </ac:spMkLst>
        </pc:spChg>
      </pc:sldChg>
      <pc:sldChg chg="modSp mod">
        <pc:chgData name="Tim Schweizerhof" userId="c5af8aca672d91ef" providerId="LiveId" clId="{9E0B3EBC-92B4-46C9-90AE-6069B2244076}" dt="2023-05-26T08:06:50.594" v="894" actId="1076"/>
        <pc:sldMkLst>
          <pc:docMk/>
          <pc:sldMk cId="618886633" sldId="328"/>
        </pc:sldMkLst>
        <pc:spChg chg="mod">
          <ac:chgData name="Tim Schweizerhof" userId="c5af8aca672d91ef" providerId="LiveId" clId="{9E0B3EBC-92B4-46C9-90AE-6069B2244076}" dt="2023-05-26T08:06:41.386" v="891" actId="1038"/>
          <ac:spMkLst>
            <pc:docMk/>
            <pc:sldMk cId="618886633" sldId="328"/>
            <ac:spMk id="4" creationId="{AD4A992F-E980-75A1-D382-B5421A453822}"/>
          </ac:spMkLst>
        </pc:spChg>
        <pc:spChg chg="mod">
          <ac:chgData name="Tim Schweizerhof" userId="c5af8aca672d91ef" providerId="LiveId" clId="{9E0B3EBC-92B4-46C9-90AE-6069B2244076}" dt="2023-05-26T08:06:50.594" v="894" actId="1076"/>
          <ac:spMkLst>
            <pc:docMk/>
            <pc:sldMk cId="618886633" sldId="328"/>
            <ac:spMk id="9" creationId="{9AD0602B-F405-ECF3-B1F9-F183661621F0}"/>
          </ac:spMkLst>
        </pc:spChg>
        <pc:picChg chg="mod">
          <ac:chgData name="Tim Schweizerhof" userId="c5af8aca672d91ef" providerId="LiveId" clId="{9E0B3EBC-92B4-46C9-90AE-6069B2244076}" dt="2023-05-26T08:06:43.043" v="893" actId="1038"/>
          <ac:picMkLst>
            <pc:docMk/>
            <pc:sldMk cId="618886633" sldId="328"/>
            <ac:picMk id="3" creationId="{9864C7CC-797E-2461-AF04-1C9C5C908A44}"/>
          </ac:picMkLst>
        </pc:picChg>
      </pc:sldChg>
      <pc:sldChg chg="modSp mod">
        <pc:chgData name="Tim Schweizerhof" userId="c5af8aca672d91ef" providerId="LiveId" clId="{9E0B3EBC-92B4-46C9-90AE-6069B2244076}" dt="2023-06-02T09:08:35.014" v="944" actId="14100"/>
        <pc:sldMkLst>
          <pc:docMk/>
          <pc:sldMk cId="2910057936" sldId="335"/>
        </pc:sldMkLst>
        <pc:spChg chg="mod">
          <ac:chgData name="Tim Schweizerhof" userId="c5af8aca672d91ef" providerId="LiveId" clId="{9E0B3EBC-92B4-46C9-90AE-6069B2244076}" dt="2023-05-26T08:09:38.059" v="896" actId="20577"/>
          <ac:spMkLst>
            <pc:docMk/>
            <pc:sldMk cId="2910057936" sldId="335"/>
            <ac:spMk id="4" creationId="{12749E96-204B-E46A-2AE9-22C8BFA5832C}"/>
          </ac:spMkLst>
        </pc:spChg>
        <pc:spChg chg="mod">
          <ac:chgData name="Tim Schweizerhof" userId="c5af8aca672d91ef" providerId="LiveId" clId="{9E0B3EBC-92B4-46C9-90AE-6069B2244076}" dt="2023-06-02T09:08:35.014" v="944" actId="14100"/>
          <ac:spMkLst>
            <pc:docMk/>
            <pc:sldMk cId="2910057936" sldId="335"/>
            <ac:spMk id="7" creationId="{78B0923C-8805-45B2-0DFD-DE0B66F58860}"/>
          </ac:spMkLst>
        </pc:spChg>
        <pc:spChg chg="mod">
          <ac:chgData name="Tim Schweizerhof" userId="c5af8aca672d91ef" providerId="LiveId" clId="{9E0B3EBC-92B4-46C9-90AE-6069B2244076}" dt="2023-06-02T09:08:19.910" v="899" actId="6549"/>
          <ac:spMkLst>
            <pc:docMk/>
            <pc:sldMk cId="2910057936" sldId="335"/>
            <ac:spMk id="11" creationId="{0AEBD304-6C1E-87A7-E30F-6B3387B182E2}"/>
          </ac:spMkLst>
        </pc:spChg>
      </pc:sldChg>
      <pc:sldChg chg="modSp mod">
        <pc:chgData name="Tim Schweizerhof" userId="c5af8aca672d91ef" providerId="LiveId" clId="{9E0B3EBC-92B4-46C9-90AE-6069B2244076}" dt="2023-05-25T21:29:47.594" v="779" actId="1076"/>
        <pc:sldMkLst>
          <pc:docMk/>
          <pc:sldMk cId="407735465" sldId="336"/>
        </pc:sldMkLst>
        <pc:spChg chg="mod">
          <ac:chgData name="Tim Schweizerhof" userId="c5af8aca672d91ef" providerId="LiveId" clId="{9E0B3EBC-92B4-46C9-90AE-6069B2244076}" dt="2023-05-25T21:29:26.995" v="713" actId="20577"/>
          <ac:spMkLst>
            <pc:docMk/>
            <pc:sldMk cId="407735465" sldId="336"/>
            <ac:spMk id="7" creationId="{78B0923C-8805-45B2-0DFD-DE0B66F58860}"/>
          </ac:spMkLst>
        </pc:spChg>
        <pc:spChg chg="mod">
          <ac:chgData name="Tim Schweizerhof" userId="c5af8aca672d91ef" providerId="LiveId" clId="{9E0B3EBC-92B4-46C9-90AE-6069B2244076}" dt="2023-05-25T21:29:47.594" v="779" actId="1076"/>
          <ac:spMkLst>
            <pc:docMk/>
            <pc:sldMk cId="407735465" sldId="336"/>
            <ac:spMk id="10" creationId="{FBC88B30-A3FC-3EAD-F3DC-00AEC4327C63}"/>
          </ac:spMkLst>
        </pc:spChg>
      </pc:sldChg>
      <pc:sldChg chg="addSp delSp modSp mod">
        <pc:chgData name="Tim Schweizerhof" userId="c5af8aca672d91ef" providerId="LiveId" clId="{9E0B3EBC-92B4-46C9-90AE-6069B2244076}" dt="2023-05-25T16:38:30.473" v="203" actId="1036"/>
        <pc:sldMkLst>
          <pc:docMk/>
          <pc:sldMk cId="1687623252" sldId="337"/>
        </pc:sldMkLst>
        <pc:spChg chg="mod">
          <ac:chgData name="Tim Schweizerhof" userId="c5af8aca672d91ef" providerId="LiveId" clId="{9E0B3EBC-92B4-46C9-90AE-6069B2244076}" dt="2023-05-25T15:46:03.923" v="11" actId="20577"/>
          <ac:spMkLst>
            <pc:docMk/>
            <pc:sldMk cId="1687623252" sldId="337"/>
            <ac:spMk id="2" creationId="{00000000-0000-0000-0000-000000000000}"/>
          </ac:spMkLst>
        </pc:spChg>
        <pc:spChg chg="add del">
          <ac:chgData name="Tim Schweizerhof" userId="c5af8aca672d91ef" providerId="LiveId" clId="{9E0B3EBC-92B4-46C9-90AE-6069B2244076}" dt="2023-05-25T16:23:41.700" v="41" actId="22"/>
          <ac:spMkLst>
            <pc:docMk/>
            <pc:sldMk cId="1687623252" sldId="337"/>
            <ac:spMk id="4" creationId="{10B4EDB3-6CAE-2822-CB5F-791D6704F0B6}"/>
          </ac:spMkLst>
        </pc:spChg>
        <pc:spChg chg="mod">
          <ac:chgData name="Tim Schweizerhof" userId="c5af8aca672d91ef" providerId="LiveId" clId="{9E0B3EBC-92B4-46C9-90AE-6069B2244076}" dt="2023-05-25T16:08:27.778" v="25" actId="1076"/>
          <ac:spMkLst>
            <pc:docMk/>
            <pc:sldMk cId="1687623252" sldId="337"/>
            <ac:spMk id="9" creationId="{D0A13F82-22B9-8371-9633-92BBBFB15ECE}"/>
          </ac:spMkLst>
        </pc:spChg>
        <pc:spChg chg="mod">
          <ac:chgData name="Tim Schweizerhof" userId="c5af8aca672d91ef" providerId="LiveId" clId="{9E0B3EBC-92B4-46C9-90AE-6069B2244076}" dt="2023-05-25T16:30:52.171" v="124" actId="1076"/>
          <ac:spMkLst>
            <pc:docMk/>
            <pc:sldMk cId="1687623252" sldId="337"/>
            <ac:spMk id="10" creationId="{7BA6BE0D-C98F-3053-1B28-0E6F4BCDE166}"/>
          </ac:spMkLst>
        </pc:spChg>
        <pc:spChg chg="mod">
          <ac:chgData name="Tim Schweizerhof" userId="c5af8aca672d91ef" providerId="LiveId" clId="{9E0B3EBC-92B4-46C9-90AE-6069B2244076}" dt="2023-05-25T16:31:18.870" v="133" actId="1038"/>
          <ac:spMkLst>
            <pc:docMk/>
            <pc:sldMk cId="1687623252" sldId="337"/>
            <ac:spMk id="11" creationId="{D0D715F3-9F1E-EAB3-9965-51A4C8857B60}"/>
          </ac:spMkLst>
        </pc:spChg>
        <pc:spChg chg="add mod">
          <ac:chgData name="Tim Schweizerhof" userId="c5af8aca672d91ef" providerId="LiveId" clId="{9E0B3EBC-92B4-46C9-90AE-6069B2244076}" dt="2023-05-25T16:38:00.875" v="178" actId="1076"/>
          <ac:spMkLst>
            <pc:docMk/>
            <pc:sldMk cId="1687623252" sldId="337"/>
            <ac:spMk id="12" creationId="{ADB4066C-CF90-C930-9393-A9EDAEF0D58C}"/>
          </ac:spMkLst>
        </pc:spChg>
        <pc:spChg chg="add mod">
          <ac:chgData name="Tim Schweizerhof" userId="c5af8aca672d91ef" providerId="LiveId" clId="{9E0B3EBC-92B4-46C9-90AE-6069B2244076}" dt="2023-05-25T16:37:44.024" v="174" actId="1076"/>
          <ac:spMkLst>
            <pc:docMk/>
            <pc:sldMk cId="1687623252" sldId="337"/>
            <ac:spMk id="13" creationId="{34674213-EC64-C80E-1AEC-F772EDD31296}"/>
          </ac:spMkLst>
        </pc:spChg>
        <pc:spChg chg="add mod">
          <ac:chgData name="Tim Schweizerhof" userId="c5af8aca672d91ef" providerId="LiveId" clId="{9E0B3EBC-92B4-46C9-90AE-6069B2244076}" dt="2023-05-25T16:31:42.989" v="156" actId="1076"/>
          <ac:spMkLst>
            <pc:docMk/>
            <pc:sldMk cId="1687623252" sldId="337"/>
            <ac:spMk id="14" creationId="{24EB0967-90D3-55FE-0AD3-E8F4C0E69791}"/>
          </ac:spMkLst>
        </pc:spChg>
        <pc:spChg chg="add mod">
          <ac:chgData name="Tim Schweizerhof" userId="c5af8aca672d91ef" providerId="LiveId" clId="{9E0B3EBC-92B4-46C9-90AE-6069B2244076}" dt="2023-05-25T16:38:28.423" v="202" actId="1076"/>
          <ac:spMkLst>
            <pc:docMk/>
            <pc:sldMk cId="1687623252" sldId="337"/>
            <ac:spMk id="15" creationId="{71C77C6C-AFAA-0DDD-1C82-833419B41EF2}"/>
          </ac:spMkLst>
        </pc:spChg>
        <pc:spChg chg="mod">
          <ac:chgData name="Tim Schweizerhof" userId="c5af8aca672d91ef" providerId="LiveId" clId="{9E0B3EBC-92B4-46C9-90AE-6069B2244076}" dt="2023-05-25T16:08:32.376" v="26" actId="1076"/>
          <ac:spMkLst>
            <pc:docMk/>
            <pc:sldMk cId="1687623252" sldId="337"/>
            <ac:spMk id="17" creationId="{827DA5BC-B2AE-208B-D074-CE5C0A5E4CE4}"/>
          </ac:spMkLst>
        </pc:spChg>
        <pc:spChg chg="mod">
          <ac:chgData name="Tim Schweizerhof" userId="c5af8aca672d91ef" providerId="LiveId" clId="{9E0B3EBC-92B4-46C9-90AE-6069B2244076}" dt="2023-05-25T16:31:12.195" v="130" actId="1076"/>
          <ac:spMkLst>
            <pc:docMk/>
            <pc:sldMk cId="1687623252" sldId="337"/>
            <ac:spMk id="18" creationId="{ED0C694F-8F63-6DFB-59AC-3F08C659AFB4}"/>
          </ac:spMkLst>
        </pc:spChg>
        <pc:spChg chg="mod">
          <ac:chgData name="Tim Schweizerhof" userId="c5af8aca672d91ef" providerId="LiveId" clId="{9E0B3EBC-92B4-46C9-90AE-6069B2244076}" dt="2023-05-25T16:08:54.322" v="33" actId="1076"/>
          <ac:spMkLst>
            <pc:docMk/>
            <pc:sldMk cId="1687623252" sldId="337"/>
            <ac:spMk id="19" creationId="{5FF46B3F-49AC-C426-6200-81F04CD236E4}"/>
          </ac:spMkLst>
        </pc:spChg>
        <pc:spChg chg="mod">
          <ac:chgData name="Tim Schweizerhof" userId="c5af8aca672d91ef" providerId="LiveId" clId="{9E0B3EBC-92B4-46C9-90AE-6069B2244076}" dt="2023-05-25T16:09:02.491" v="35" actId="1076"/>
          <ac:spMkLst>
            <pc:docMk/>
            <pc:sldMk cId="1687623252" sldId="337"/>
            <ac:spMk id="20" creationId="{07F466E3-6326-DE88-0A72-FD00A611228A}"/>
          </ac:spMkLst>
        </pc:spChg>
        <pc:picChg chg="add mod">
          <ac:chgData name="Tim Schweizerhof" userId="c5af8aca672d91ef" providerId="LiveId" clId="{9E0B3EBC-92B4-46C9-90AE-6069B2244076}" dt="2023-05-25T16:38:30.473" v="203" actId="1036"/>
          <ac:picMkLst>
            <pc:docMk/>
            <pc:sldMk cId="1687623252" sldId="337"/>
            <ac:picMk id="7" creationId="{178AAFC9-3E1B-C822-3A72-4408611BDE5E}"/>
          </ac:picMkLst>
        </pc:picChg>
        <pc:picChg chg="add del mod">
          <ac:chgData name="Tim Schweizerhof" userId="c5af8aca672d91ef" providerId="LiveId" clId="{9E0B3EBC-92B4-46C9-90AE-6069B2244076}" dt="2023-05-25T16:26:32.515" v="56"/>
          <ac:picMkLst>
            <pc:docMk/>
            <pc:sldMk cId="1687623252" sldId="337"/>
            <ac:picMk id="8" creationId="{0447D4A0-E5EA-F29E-98C6-B3099B6D3256}"/>
          </ac:picMkLst>
        </pc:picChg>
        <pc:picChg chg="add mod">
          <ac:chgData name="Tim Schweizerhof" userId="c5af8aca672d91ef" providerId="LiveId" clId="{9E0B3EBC-92B4-46C9-90AE-6069B2244076}" dt="2023-05-25T16:37:07.926" v="161" actId="1076"/>
          <ac:picMkLst>
            <pc:docMk/>
            <pc:sldMk cId="1687623252" sldId="337"/>
            <ac:picMk id="2050" creationId="{C851E4F2-F1BB-FFA0-9EDB-3C462C888AF2}"/>
          </ac:picMkLst>
        </pc:picChg>
        <pc:picChg chg="add mod">
          <ac:chgData name="Tim Schweizerhof" userId="c5af8aca672d91ef" providerId="LiveId" clId="{9E0B3EBC-92B4-46C9-90AE-6069B2244076}" dt="2023-05-25T16:30:46.602" v="122" actId="14100"/>
          <ac:picMkLst>
            <pc:docMk/>
            <pc:sldMk cId="1687623252" sldId="337"/>
            <ac:picMk id="2052" creationId="{50B1E82C-1C3A-A800-9418-67E6BB12BCCD}"/>
          </ac:picMkLst>
        </pc:picChg>
        <pc:picChg chg="add mod">
          <ac:chgData name="Tim Schweizerhof" userId="c5af8aca672d91ef" providerId="LiveId" clId="{9E0B3EBC-92B4-46C9-90AE-6069B2244076}" dt="2023-05-25T16:38:17.096" v="200" actId="1076"/>
          <ac:picMkLst>
            <pc:docMk/>
            <pc:sldMk cId="1687623252" sldId="337"/>
            <ac:picMk id="2054" creationId="{5626DC88-2B1F-BC12-EB84-7EDA5F6C924F}"/>
          </ac:picMkLst>
        </pc:picChg>
        <pc:picChg chg="mod">
          <ac:chgData name="Tim Schweizerhof" userId="c5af8aca672d91ef" providerId="LiveId" clId="{9E0B3EBC-92B4-46C9-90AE-6069B2244076}" dt="2023-05-25T16:08:43.045" v="30" actId="1076"/>
          <ac:picMkLst>
            <pc:docMk/>
            <pc:sldMk cId="1687623252" sldId="337"/>
            <ac:picMk id="7170" creationId="{D227BA56-DE40-0B0B-539A-46D4FAA0CC59}"/>
          </ac:picMkLst>
        </pc:picChg>
        <pc:picChg chg="mod">
          <ac:chgData name="Tim Schweizerhof" userId="c5af8aca672d91ef" providerId="LiveId" clId="{9E0B3EBC-92B4-46C9-90AE-6069B2244076}" dt="2023-05-25T16:08:50.923" v="32" actId="1076"/>
          <ac:picMkLst>
            <pc:docMk/>
            <pc:sldMk cId="1687623252" sldId="337"/>
            <ac:picMk id="7172" creationId="{359A696E-2B29-EFC7-E830-4E87DB0D63CA}"/>
          </ac:picMkLst>
        </pc:picChg>
        <pc:picChg chg="mod">
          <ac:chgData name="Tim Schweizerhof" userId="c5af8aca672d91ef" providerId="LiveId" clId="{9E0B3EBC-92B4-46C9-90AE-6069B2244076}" dt="2023-05-25T16:30:54.763" v="126" actId="1038"/>
          <ac:picMkLst>
            <pc:docMk/>
            <pc:sldMk cId="1687623252" sldId="337"/>
            <ac:picMk id="7174" creationId="{C9DCE00E-1366-EB8C-C82B-E1E147BF2D86}"/>
          </ac:picMkLst>
        </pc:picChg>
        <pc:picChg chg="mod">
          <ac:chgData name="Tim Schweizerhof" userId="c5af8aca672d91ef" providerId="LiveId" clId="{9E0B3EBC-92B4-46C9-90AE-6069B2244076}" dt="2023-05-25T16:08:37.877" v="29" actId="1076"/>
          <ac:picMkLst>
            <pc:docMk/>
            <pc:sldMk cId="1687623252" sldId="337"/>
            <ac:picMk id="7176" creationId="{E5827C47-430C-5DFB-2FD8-D347BCAF8525}"/>
          </ac:picMkLst>
        </pc:picChg>
        <pc:picChg chg="mod">
          <ac:chgData name="Tim Schweizerhof" userId="c5af8aca672d91ef" providerId="LiveId" clId="{9E0B3EBC-92B4-46C9-90AE-6069B2244076}" dt="2023-05-25T16:30:35.289" v="119" actId="1038"/>
          <ac:picMkLst>
            <pc:docMk/>
            <pc:sldMk cId="1687623252" sldId="337"/>
            <ac:picMk id="7178" creationId="{78C63554-C2B2-BEF8-7F48-BB0ED8E0CEF6}"/>
          </ac:picMkLst>
        </pc:picChg>
        <pc:picChg chg="mod">
          <ac:chgData name="Tim Schweizerhof" userId="c5af8aca672d91ef" providerId="LiveId" clId="{9E0B3EBC-92B4-46C9-90AE-6069B2244076}" dt="2023-05-25T16:08:18.035" v="23" actId="1037"/>
          <ac:picMkLst>
            <pc:docMk/>
            <pc:sldMk cId="1687623252" sldId="337"/>
            <ac:picMk id="7180" creationId="{49672183-C7C6-A7FB-C84A-6BA96954A24C}"/>
          </ac:picMkLst>
        </pc:picChg>
        <pc:picChg chg="mod">
          <ac:chgData name="Tim Schweizerhof" userId="c5af8aca672d91ef" providerId="LiveId" clId="{9E0B3EBC-92B4-46C9-90AE-6069B2244076}" dt="2023-05-25T16:08:18.035" v="23" actId="1037"/>
          <ac:picMkLst>
            <pc:docMk/>
            <pc:sldMk cId="1687623252" sldId="337"/>
            <ac:picMk id="7182" creationId="{10255FBC-F4BD-DC0E-D282-078B103D4481}"/>
          </ac:picMkLst>
        </pc:picChg>
        <pc:picChg chg="mod">
          <ac:chgData name="Tim Schweizerhof" userId="c5af8aca672d91ef" providerId="LiveId" clId="{9E0B3EBC-92B4-46C9-90AE-6069B2244076}" dt="2023-05-25T16:08:58.348" v="34" actId="1076"/>
          <ac:picMkLst>
            <pc:docMk/>
            <pc:sldMk cId="1687623252" sldId="337"/>
            <ac:picMk id="7184" creationId="{EBE94DDF-C067-9ACC-66EE-83F27CC4662B}"/>
          </ac:picMkLst>
        </pc:picChg>
      </pc:sldChg>
      <pc:sldChg chg="addSp delSp modSp add del mod">
        <pc:chgData name="Tim Schweizerhof" userId="c5af8aca672d91ef" providerId="LiveId" clId="{9E0B3EBC-92B4-46C9-90AE-6069B2244076}" dt="2023-05-25T21:30:13.483" v="781" actId="47"/>
        <pc:sldMkLst>
          <pc:docMk/>
          <pc:sldMk cId="1943121786" sldId="338"/>
        </pc:sldMkLst>
        <pc:spChg chg="mod">
          <ac:chgData name="Tim Schweizerhof" userId="c5af8aca672d91ef" providerId="LiveId" clId="{9E0B3EBC-92B4-46C9-90AE-6069B2244076}" dt="2023-05-25T16:26:21.705" v="51" actId="1076"/>
          <ac:spMkLst>
            <pc:docMk/>
            <pc:sldMk cId="1943121786" sldId="338"/>
            <ac:spMk id="2" creationId="{00000000-0000-0000-0000-000000000000}"/>
          </ac:spMkLst>
        </pc:spChg>
        <pc:picChg chg="add del mod">
          <ac:chgData name="Tim Schweizerhof" userId="c5af8aca672d91ef" providerId="LiveId" clId="{9E0B3EBC-92B4-46C9-90AE-6069B2244076}" dt="2023-05-25T16:26:24.192" v="52" actId="478"/>
          <ac:picMkLst>
            <pc:docMk/>
            <pc:sldMk cId="1943121786" sldId="338"/>
            <ac:picMk id="1026" creationId="{9B6B7EC3-DC55-3900-87C6-26D50E94B420}"/>
          </ac:picMkLst>
        </pc:picChg>
      </pc:sldChg>
      <pc:sldChg chg="modSp add del mod">
        <pc:chgData name="Tim Schweizerhof" userId="c5af8aca672d91ef" providerId="LiveId" clId="{9E0B3EBC-92B4-46C9-90AE-6069B2244076}" dt="2023-05-25T21:29:58.349" v="780" actId="47"/>
        <pc:sldMkLst>
          <pc:docMk/>
          <pc:sldMk cId="2345655248" sldId="339"/>
        </pc:sldMkLst>
        <pc:spChg chg="mod">
          <ac:chgData name="Tim Schweizerhof" userId="c5af8aca672d91ef" providerId="LiveId" clId="{9E0B3EBC-92B4-46C9-90AE-6069B2244076}" dt="2023-05-25T21:29:13.465" v="712" actId="20577"/>
          <ac:spMkLst>
            <pc:docMk/>
            <pc:sldMk cId="2345655248" sldId="339"/>
            <ac:spMk id="4" creationId="{12749E96-204B-E46A-2AE9-22C8BFA5832C}"/>
          </ac:spMkLst>
        </pc:spChg>
        <pc:spChg chg="mod">
          <ac:chgData name="Tim Schweizerhof" userId="c5af8aca672d91ef" providerId="LiveId" clId="{9E0B3EBC-92B4-46C9-90AE-6069B2244076}" dt="2023-05-25T21:28:49.670" v="613" actId="1076"/>
          <ac:spMkLst>
            <pc:docMk/>
            <pc:sldMk cId="2345655248" sldId="339"/>
            <ac:spMk id="15" creationId="{6A98D465-2B1C-7831-1101-B333D4FCA6B1}"/>
          </ac:spMkLst>
        </pc:spChg>
        <pc:spChg chg="mod">
          <ac:chgData name="Tim Schweizerhof" userId="c5af8aca672d91ef" providerId="LiveId" clId="{9E0B3EBC-92B4-46C9-90AE-6069B2244076}" dt="2023-05-25T21:26:29.522" v="452" actId="20577"/>
          <ac:spMkLst>
            <pc:docMk/>
            <pc:sldMk cId="2345655248" sldId="339"/>
            <ac:spMk id="16" creationId="{72E5D53D-67FE-5025-C9C7-8F007053543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91815D-2439-4ED5-B5FE-7B80455979AB}" type="datetimeFigureOut">
              <a:rPr lang="de-DE" smtClean="0"/>
              <a:t>11.06.2025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EC6274-B4AF-47E7-8575-03AEB2510933}" type="slidenum">
              <a:rPr lang="de-DE" smtClean="0"/>
              <a:t>‹Nr.›</a:t>
            </a:fld>
            <a:endParaRPr lang="de-DE"/>
          </a:p>
        </p:txBody>
      </p:sp>
    </p:spTree>
    <p:extLst>
      <p:ext uri="{BB962C8B-B14F-4D97-AF65-F5344CB8AC3E}">
        <p14:creationId xmlns:p14="http://schemas.microsoft.com/office/powerpoint/2010/main" val="4040998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a:t>
            </a:fld>
            <a:endParaRPr lang="de-DE"/>
          </a:p>
        </p:txBody>
      </p:sp>
    </p:spTree>
    <p:extLst>
      <p:ext uri="{BB962C8B-B14F-4D97-AF65-F5344CB8AC3E}">
        <p14:creationId xmlns:p14="http://schemas.microsoft.com/office/powerpoint/2010/main" val="14771865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10</a:t>
            </a:fld>
            <a:endParaRPr lang="de-DE"/>
          </a:p>
        </p:txBody>
      </p:sp>
    </p:spTree>
    <p:extLst>
      <p:ext uri="{BB962C8B-B14F-4D97-AF65-F5344CB8AC3E}">
        <p14:creationId xmlns:p14="http://schemas.microsoft.com/office/powerpoint/2010/main" val="1677286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11</a:t>
            </a:fld>
            <a:endParaRPr lang="de-DE"/>
          </a:p>
        </p:txBody>
      </p:sp>
    </p:spTree>
    <p:extLst>
      <p:ext uri="{BB962C8B-B14F-4D97-AF65-F5344CB8AC3E}">
        <p14:creationId xmlns:p14="http://schemas.microsoft.com/office/powerpoint/2010/main" val="3398093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12</a:t>
            </a:fld>
            <a:endParaRPr lang="de-DE"/>
          </a:p>
        </p:txBody>
      </p:sp>
    </p:spTree>
    <p:extLst>
      <p:ext uri="{BB962C8B-B14F-4D97-AF65-F5344CB8AC3E}">
        <p14:creationId xmlns:p14="http://schemas.microsoft.com/office/powerpoint/2010/main" val="4278396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13</a:t>
            </a:fld>
            <a:endParaRPr lang="de-DE"/>
          </a:p>
        </p:txBody>
      </p:sp>
    </p:spTree>
    <p:extLst>
      <p:ext uri="{BB962C8B-B14F-4D97-AF65-F5344CB8AC3E}">
        <p14:creationId xmlns:p14="http://schemas.microsoft.com/office/powerpoint/2010/main" val="228920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14</a:t>
            </a:fld>
            <a:endParaRPr lang="de-DE"/>
          </a:p>
        </p:txBody>
      </p:sp>
    </p:spTree>
    <p:extLst>
      <p:ext uri="{BB962C8B-B14F-4D97-AF65-F5344CB8AC3E}">
        <p14:creationId xmlns:p14="http://schemas.microsoft.com/office/powerpoint/2010/main" val="2246808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15</a:t>
            </a:fld>
            <a:endParaRPr lang="de-DE"/>
          </a:p>
        </p:txBody>
      </p:sp>
    </p:spTree>
    <p:extLst>
      <p:ext uri="{BB962C8B-B14F-4D97-AF65-F5344CB8AC3E}">
        <p14:creationId xmlns:p14="http://schemas.microsoft.com/office/powerpoint/2010/main" val="2436671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16</a:t>
            </a:fld>
            <a:endParaRPr lang="de-DE"/>
          </a:p>
        </p:txBody>
      </p:sp>
    </p:spTree>
    <p:extLst>
      <p:ext uri="{BB962C8B-B14F-4D97-AF65-F5344CB8AC3E}">
        <p14:creationId xmlns:p14="http://schemas.microsoft.com/office/powerpoint/2010/main" val="29210276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17</a:t>
            </a:fld>
            <a:endParaRPr lang="de-DE"/>
          </a:p>
        </p:txBody>
      </p:sp>
    </p:spTree>
    <p:extLst>
      <p:ext uri="{BB962C8B-B14F-4D97-AF65-F5344CB8AC3E}">
        <p14:creationId xmlns:p14="http://schemas.microsoft.com/office/powerpoint/2010/main" val="882978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18</a:t>
            </a:fld>
            <a:endParaRPr lang="de-DE"/>
          </a:p>
        </p:txBody>
      </p:sp>
    </p:spTree>
    <p:extLst>
      <p:ext uri="{BB962C8B-B14F-4D97-AF65-F5344CB8AC3E}">
        <p14:creationId xmlns:p14="http://schemas.microsoft.com/office/powerpoint/2010/main" val="27416791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19</a:t>
            </a:fld>
            <a:endParaRPr lang="de-DE"/>
          </a:p>
        </p:txBody>
      </p:sp>
    </p:spTree>
    <p:extLst>
      <p:ext uri="{BB962C8B-B14F-4D97-AF65-F5344CB8AC3E}">
        <p14:creationId xmlns:p14="http://schemas.microsoft.com/office/powerpoint/2010/main" val="2009694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a:t>
            </a:fld>
            <a:endParaRPr lang="de-DE"/>
          </a:p>
        </p:txBody>
      </p:sp>
    </p:spTree>
    <p:extLst>
      <p:ext uri="{BB962C8B-B14F-4D97-AF65-F5344CB8AC3E}">
        <p14:creationId xmlns:p14="http://schemas.microsoft.com/office/powerpoint/2010/main" val="18483694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20</a:t>
            </a:fld>
            <a:endParaRPr lang="de-DE"/>
          </a:p>
        </p:txBody>
      </p:sp>
    </p:spTree>
    <p:extLst>
      <p:ext uri="{BB962C8B-B14F-4D97-AF65-F5344CB8AC3E}">
        <p14:creationId xmlns:p14="http://schemas.microsoft.com/office/powerpoint/2010/main" val="10758712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21</a:t>
            </a:fld>
            <a:endParaRPr lang="de-DE"/>
          </a:p>
        </p:txBody>
      </p:sp>
    </p:spTree>
    <p:extLst>
      <p:ext uri="{BB962C8B-B14F-4D97-AF65-F5344CB8AC3E}">
        <p14:creationId xmlns:p14="http://schemas.microsoft.com/office/powerpoint/2010/main" val="34742263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22</a:t>
            </a:fld>
            <a:endParaRPr lang="de-DE"/>
          </a:p>
        </p:txBody>
      </p:sp>
    </p:spTree>
    <p:extLst>
      <p:ext uri="{BB962C8B-B14F-4D97-AF65-F5344CB8AC3E}">
        <p14:creationId xmlns:p14="http://schemas.microsoft.com/office/powerpoint/2010/main" val="587511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23</a:t>
            </a:fld>
            <a:endParaRPr lang="de-DE"/>
          </a:p>
        </p:txBody>
      </p:sp>
    </p:spTree>
    <p:extLst>
      <p:ext uri="{BB962C8B-B14F-4D97-AF65-F5344CB8AC3E}">
        <p14:creationId xmlns:p14="http://schemas.microsoft.com/office/powerpoint/2010/main" val="14222793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24</a:t>
            </a:fld>
            <a:endParaRPr lang="de-DE"/>
          </a:p>
        </p:txBody>
      </p:sp>
    </p:spTree>
    <p:extLst>
      <p:ext uri="{BB962C8B-B14F-4D97-AF65-F5344CB8AC3E}">
        <p14:creationId xmlns:p14="http://schemas.microsoft.com/office/powerpoint/2010/main" val="29583161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25</a:t>
            </a:fld>
            <a:endParaRPr lang="de-DE"/>
          </a:p>
        </p:txBody>
      </p:sp>
    </p:spTree>
    <p:extLst>
      <p:ext uri="{BB962C8B-B14F-4D97-AF65-F5344CB8AC3E}">
        <p14:creationId xmlns:p14="http://schemas.microsoft.com/office/powerpoint/2010/main" val="923547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26</a:t>
            </a:fld>
            <a:endParaRPr lang="de-DE"/>
          </a:p>
        </p:txBody>
      </p:sp>
    </p:spTree>
    <p:extLst>
      <p:ext uri="{BB962C8B-B14F-4D97-AF65-F5344CB8AC3E}">
        <p14:creationId xmlns:p14="http://schemas.microsoft.com/office/powerpoint/2010/main" val="13656119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27</a:t>
            </a:fld>
            <a:endParaRPr lang="de-DE"/>
          </a:p>
        </p:txBody>
      </p:sp>
    </p:spTree>
    <p:extLst>
      <p:ext uri="{BB962C8B-B14F-4D97-AF65-F5344CB8AC3E}">
        <p14:creationId xmlns:p14="http://schemas.microsoft.com/office/powerpoint/2010/main" val="34063282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28</a:t>
            </a:fld>
            <a:endParaRPr lang="de-DE"/>
          </a:p>
        </p:txBody>
      </p:sp>
    </p:spTree>
    <p:extLst>
      <p:ext uri="{BB962C8B-B14F-4D97-AF65-F5344CB8AC3E}">
        <p14:creationId xmlns:p14="http://schemas.microsoft.com/office/powerpoint/2010/main" val="9017382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29</a:t>
            </a:fld>
            <a:endParaRPr lang="de-DE"/>
          </a:p>
        </p:txBody>
      </p:sp>
    </p:spTree>
    <p:extLst>
      <p:ext uri="{BB962C8B-B14F-4D97-AF65-F5344CB8AC3E}">
        <p14:creationId xmlns:p14="http://schemas.microsoft.com/office/powerpoint/2010/main" val="3251632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a:t>
            </a:fld>
            <a:endParaRPr lang="de-DE"/>
          </a:p>
        </p:txBody>
      </p:sp>
    </p:spTree>
    <p:extLst>
      <p:ext uri="{BB962C8B-B14F-4D97-AF65-F5344CB8AC3E}">
        <p14:creationId xmlns:p14="http://schemas.microsoft.com/office/powerpoint/2010/main" val="17058159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30</a:t>
            </a:fld>
            <a:endParaRPr lang="de-DE"/>
          </a:p>
        </p:txBody>
      </p:sp>
    </p:spTree>
    <p:extLst>
      <p:ext uri="{BB962C8B-B14F-4D97-AF65-F5344CB8AC3E}">
        <p14:creationId xmlns:p14="http://schemas.microsoft.com/office/powerpoint/2010/main" val="25068715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31</a:t>
            </a:fld>
            <a:endParaRPr lang="de-DE"/>
          </a:p>
        </p:txBody>
      </p:sp>
    </p:spTree>
    <p:extLst>
      <p:ext uri="{BB962C8B-B14F-4D97-AF65-F5344CB8AC3E}">
        <p14:creationId xmlns:p14="http://schemas.microsoft.com/office/powerpoint/2010/main" val="4044103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32</a:t>
            </a:fld>
            <a:endParaRPr lang="de-DE"/>
          </a:p>
        </p:txBody>
      </p:sp>
    </p:spTree>
    <p:extLst>
      <p:ext uri="{BB962C8B-B14F-4D97-AF65-F5344CB8AC3E}">
        <p14:creationId xmlns:p14="http://schemas.microsoft.com/office/powerpoint/2010/main" val="7176588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33</a:t>
            </a:fld>
            <a:endParaRPr lang="de-DE"/>
          </a:p>
        </p:txBody>
      </p:sp>
    </p:spTree>
    <p:extLst>
      <p:ext uri="{BB962C8B-B14F-4D97-AF65-F5344CB8AC3E}">
        <p14:creationId xmlns:p14="http://schemas.microsoft.com/office/powerpoint/2010/main" val="10274940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34</a:t>
            </a:fld>
            <a:endParaRPr lang="de-DE"/>
          </a:p>
        </p:txBody>
      </p:sp>
    </p:spTree>
    <p:extLst>
      <p:ext uri="{BB962C8B-B14F-4D97-AF65-F5344CB8AC3E}">
        <p14:creationId xmlns:p14="http://schemas.microsoft.com/office/powerpoint/2010/main" val="8585764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35</a:t>
            </a:fld>
            <a:endParaRPr lang="de-DE"/>
          </a:p>
        </p:txBody>
      </p:sp>
    </p:spTree>
    <p:extLst>
      <p:ext uri="{BB962C8B-B14F-4D97-AF65-F5344CB8AC3E}">
        <p14:creationId xmlns:p14="http://schemas.microsoft.com/office/powerpoint/2010/main" val="9221050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36</a:t>
            </a:fld>
            <a:endParaRPr lang="de-DE"/>
          </a:p>
        </p:txBody>
      </p:sp>
    </p:spTree>
    <p:extLst>
      <p:ext uri="{BB962C8B-B14F-4D97-AF65-F5344CB8AC3E}">
        <p14:creationId xmlns:p14="http://schemas.microsoft.com/office/powerpoint/2010/main" val="24132883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37</a:t>
            </a:fld>
            <a:endParaRPr lang="de-DE"/>
          </a:p>
        </p:txBody>
      </p:sp>
    </p:spTree>
    <p:extLst>
      <p:ext uri="{BB962C8B-B14F-4D97-AF65-F5344CB8AC3E}">
        <p14:creationId xmlns:p14="http://schemas.microsoft.com/office/powerpoint/2010/main" val="42124725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38</a:t>
            </a:fld>
            <a:endParaRPr lang="de-DE"/>
          </a:p>
        </p:txBody>
      </p:sp>
    </p:spTree>
    <p:extLst>
      <p:ext uri="{BB962C8B-B14F-4D97-AF65-F5344CB8AC3E}">
        <p14:creationId xmlns:p14="http://schemas.microsoft.com/office/powerpoint/2010/main" val="7248395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39</a:t>
            </a:fld>
            <a:endParaRPr lang="de-DE"/>
          </a:p>
        </p:txBody>
      </p:sp>
    </p:spTree>
    <p:extLst>
      <p:ext uri="{BB962C8B-B14F-4D97-AF65-F5344CB8AC3E}">
        <p14:creationId xmlns:p14="http://schemas.microsoft.com/office/powerpoint/2010/main" val="1732599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4</a:t>
            </a:fld>
            <a:endParaRPr lang="de-DE"/>
          </a:p>
        </p:txBody>
      </p:sp>
    </p:spTree>
    <p:extLst>
      <p:ext uri="{BB962C8B-B14F-4D97-AF65-F5344CB8AC3E}">
        <p14:creationId xmlns:p14="http://schemas.microsoft.com/office/powerpoint/2010/main" val="1215207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40</a:t>
            </a:fld>
            <a:endParaRPr lang="de-DE"/>
          </a:p>
        </p:txBody>
      </p:sp>
    </p:spTree>
    <p:extLst>
      <p:ext uri="{BB962C8B-B14F-4D97-AF65-F5344CB8AC3E}">
        <p14:creationId xmlns:p14="http://schemas.microsoft.com/office/powerpoint/2010/main" val="42374665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41</a:t>
            </a:fld>
            <a:endParaRPr lang="de-DE"/>
          </a:p>
        </p:txBody>
      </p:sp>
    </p:spTree>
    <p:extLst>
      <p:ext uri="{BB962C8B-B14F-4D97-AF65-F5344CB8AC3E}">
        <p14:creationId xmlns:p14="http://schemas.microsoft.com/office/powerpoint/2010/main" val="10979156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42</a:t>
            </a:fld>
            <a:endParaRPr lang="de-DE"/>
          </a:p>
        </p:txBody>
      </p:sp>
    </p:spTree>
    <p:extLst>
      <p:ext uri="{BB962C8B-B14F-4D97-AF65-F5344CB8AC3E}">
        <p14:creationId xmlns:p14="http://schemas.microsoft.com/office/powerpoint/2010/main" val="1624284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43</a:t>
            </a:fld>
            <a:endParaRPr lang="de-DE"/>
          </a:p>
        </p:txBody>
      </p:sp>
    </p:spTree>
    <p:extLst>
      <p:ext uri="{BB962C8B-B14F-4D97-AF65-F5344CB8AC3E}">
        <p14:creationId xmlns:p14="http://schemas.microsoft.com/office/powerpoint/2010/main" val="12166028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44</a:t>
            </a:fld>
            <a:endParaRPr lang="de-DE"/>
          </a:p>
        </p:txBody>
      </p:sp>
    </p:spTree>
    <p:extLst>
      <p:ext uri="{BB962C8B-B14F-4D97-AF65-F5344CB8AC3E}">
        <p14:creationId xmlns:p14="http://schemas.microsoft.com/office/powerpoint/2010/main" val="34890372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45</a:t>
            </a:fld>
            <a:endParaRPr lang="de-DE"/>
          </a:p>
        </p:txBody>
      </p:sp>
    </p:spTree>
    <p:extLst>
      <p:ext uri="{BB962C8B-B14F-4D97-AF65-F5344CB8AC3E}">
        <p14:creationId xmlns:p14="http://schemas.microsoft.com/office/powerpoint/2010/main" val="18984747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F60D79-707C-DF60-8A78-8AE8C6039C1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F2FC4F3-FD10-CA9A-5AA0-3888EFE0E2FB}"/>
              </a:ext>
            </a:extLst>
          </p:cNvPr>
          <p:cNvSpPr>
            <a:spLocks noGrp="1" noRot="1" noChangeAspect="1"/>
          </p:cNvSpPr>
          <p:nvPr>
            <p:ph type="sldImg"/>
          </p:nvPr>
        </p:nvSpPr>
        <p:spPr>
          <a:xfrm>
            <a:off x="685800" y="1143000"/>
            <a:ext cx="5486400" cy="3086100"/>
          </a:xfrm>
        </p:spPr>
      </p:sp>
      <p:sp>
        <p:nvSpPr>
          <p:cNvPr id="3" name="Notizenplatzhalter 2">
            <a:extLst>
              <a:ext uri="{FF2B5EF4-FFF2-40B4-BE49-F238E27FC236}">
                <a16:creationId xmlns:a16="http://schemas.microsoft.com/office/drawing/2014/main" id="{5A9F46D1-0987-AB55-1A03-C1CBC302E5AE}"/>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EC301C63-4A3E-B9D4-193C-A8E55BE91091}"/>
              </a:ext>
            </a:extLst>
          </p:cNvPr>
          <p:cNvSpPr>
            <a:spLocks noGrp="1"/>
          </p:cNvSpPr>
          <p:nvPr>
            <p:ph type="sldNum" sz="quarter" idx="10"/>
          </p:nvPr>
        </p:nvSpPr>
        <p:spPr/>
        <p:txBody>
          <a:bodyPr/>
          <a:lstStyle/>
          <a:p>
            <a:fld id="{A8EC6274-B4AF-47E7-8575-03AEB2510933}" type="slidenum">
              <a:rPr lang="de-DE" smtClean="0"/>
              <a:t>46</a:t>
            </a:fld>
            <a:endParaRPr lang="de-DE"/>
          </a:p>
        </p:txBody>
      </p:sp>
    </p:spTree>
    <p:extLst>
      <p:ext uri="{BB962C8B-B14F-4D97-AF65-F5344CB8AC3E}">
        <p14:creationId xmlns:p14="http://schemas.microsoft.com/office/powerpoint/2010/main" val="281241582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47</a:t>
            </a:fld>
            <a:endParaRPr lang="de-DE"/>
          </a:p>
        </p:txBody>
      </p:sp>
    </p:spTree>
    <p:extLst>
      <p:ext uri="{BB962C8B-B14F-4D97-AF65-F5344CB8AC3E}">
        <p14:creationId xmlns:p14="http://schemas.microsoft.com/office/powerpoint/2010/main" val="1982322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5</a:t>
            </a:fld>
            <a:endParaRPr lang="de-DE"/>
          </a:p>
        </p:txBody>
      </p:sp>
    </p:spTree>
    <p:extLst>
      <p:ext uri="{BB962C8B-B14F-4D97-AF65-F5344CB8AC3E}">
        <p14:creationId xmlns:p14="http://schemas.microsoft.com/office/powerpoint/2010/main" val="3210773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6</a:t>
            </a:fld>
            <a:endParaRPr lang="de-DE"/>
          </a:p>
        </p:txBody>
      </p:sp>
    </p:spTree>
    <p:extLst>
      <p:ext uri="{BB962C8B-B14F-4D97-AF65-F5344CB8AC3E}">
        <p14:creationId xmlns:p14="http://schemas.microsoft.com/office/powerpoint/2010/main" val="1200726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7</a:t>
            </a:fld>
            <a:endParaRPr lang="de-DE"/>
          </a:p>
        </p:txBody>
      </p:sp>
    </p:spTree>
    <p:extLst>
      <p:ext uri="{BB962C8B-B14F-4D97-AF65-F5344CB8AC3E}">
        <p14:creationId xmlns:p14="http://schemas.microsoft.com/office/powerpoint/2010/main" val="2982593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8</a:t>
            </a:fld>
            <a:endParaRPr lang="de-DE"/>
          </a:p>
        </p:txBody>
      </p:sp>
    </p:spTree>
    <p:extLst>
      <p:ext uri="{BB962C8B-B14F-4D97-AF65-F5344CB8AC3E}">
        <p14:creationId xmlns:p14="http://schemas.microsoft.com/office/powerpoint/2010/main" val="2613695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8EC6274-B4AF-47E7-8575-03AEB2510933}" type="slidenum">
              <a:rPr lang="de-DE" smtClean="0"/>
              <a:t>9</a:t>
            </a:fld>
            <a:endParaRPr lang="de-DE"/>
          </a:p>
        </p:txBody>
      </p:sp>
    </p:spTree>
    <p:extLst>
      <p:ext uri="{BB962C8B-B14F-4D97-AF65-F5344CB8AC3E}">
        <p14:creationId xmlns:p14="http://schemas.microsoft.com/office/powerpoint/2010/main" val="1327628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Rechteck 6"/>
          <p:cNvSpPr/>
          <p:nvPr userDrawn="1"/>
        </p:nvSpPr>
        <p:spPr>
          <a:xfrm>
            <a:off x="478367" y="368303"/>
            <a:ext cx="11235268" cy="6121399"/>
          </a:xfrm>
          <a:prstGeom prst="rect">
            <a:avLst/>
          </a:prstGeom>
          <a:solidFill>
            <a:schemeClr val="bg2">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 name="Title 1"/>
          <p:cNvSpPr>
            <a:spLocks noGrp="1"/>
          </p:cNvSpPr>
          <p:nvPr>
            <p:ph type="ctrTitle"/>
          </p:nvPr>
        </p:nvSpPr>
        <p:spPr>
          <a:xfrm>
            <a:off x="478368" y="4965151"/>
            <a:ext cx="11235267" cy="928201"/>
          </a:xfrm>
          <a:noFill/>
        </p:spPr>
        <p:txBody>
          <a:bodyPr lIns="270000" tIns="270000" rIns="252000" anchor="ctr">
            <a:spAutoFit/>
          </a:bodyPr>
          <a:lstStyle>
            <a:lvl1pPr algn="l">
              <a:defRPr sz="4400" b="0">
                <a:solidFill>
                  <a:srgbClr val="FECA16"/>
                </a:solidFill>
                <a:latin typeface="+mj-lt"/>
              </a:defRPr>
            </a:lvl1pPr>
          </a:lstStyle>
          <a:p>
            <a:r>
              <a:rPr lang="de-DE" dirty="0"/>
              <a:t>Mastertitelformat bearbeiten</a:t>
            </a:r>
            <a:endParaRPr lang="en-US" dirty="0"/>
          </a:p>
        </p:txBody>
      </p:sp>
      <p:sp>
        <p:nvSpPr>
          <p:cNvPr id="3" name="Subtitle 2"/>
          <p:cNvSpPr>
            <a:spLocks noGrp="1"/>
          </p:cNvSpPr>
          <p:nvPr>
            <p:ph type="subTitle" idx="1"/>
          </p:nvPr>
        </p:nvSpPr>
        <p:spPr>
          <a:xfrm>
            <a:off x="478367" y="5938612"/>
            <a:ext cx="11235268" cy="551090"/>
          </a:xfrm>
          <a:noFill/>
        </p:spPr>
        <p:txBody>
          <a:bodyPr lIns="270000" rIns="252000" bIns="180000" anchor="b">
            <a:spAutoFit/>
          </a:bodyPr>
          <a:lstStyle>
            <a:lvl1pPr marL="0" indent="0" algn="l">
              <a:buNone/>
              <a:defRPr sz="2000">
                <a:solidFill>
                  <a:srgbClr val="FECA16"/>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en-US" dirty="0"/>
          </a:p>
        </p:txBody>
      </p:sp>
      <p:pic>
        <p:nvPicPr>
          <p:cNvPr id="13" name="Grafik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4465" y="6489700"/>
            <a:ext cx="11274137" cy="259834"/>
          </a:xfrm>
          <a:prstGeom prst="rect">
            <a:avLst/>
          </a:prstGeom>
        </p:spPr>
      </p:pic>
    </p:spTree>
    <p:extLst>
      <p:ext uri="{BB962C8B-B14F-4D97-AF65-F5344CB8AC3E}">
        <p14:creationId xmlns:p14="http://schemas.microsoft.com/office/powerpoint/2010/main" val="333510437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a:t>Katze, LB Rainbow</a:t>
            </a:r>
          </a:p>
        </p:txBody>
      </p:sp>
      <p:sp>
        <p:nvSpPr>
          <p:cNvPr id="3" name="Footer Placeholder 2"/>
          <p:cNvSpPr>
            <a:spLocks noGrp="1"/>
          </p:cNvSpPr>
          <p:nvPr>
            <p:ph type="ftr" sz="quarter" idx="11"/>
          </p:nvPr>
        </p:nvSpPr>
        <p:spPr/>
        <p:txBody>
          <a:bodyPr/>
          <a:lstStyle/>
          <a:p>
            <a:r>
              <a:rPr lang="de-DE"/>
              <a:t>BdP LV Hessen AK Rainbow</a:t>
            </a:r>
          </a:p>
        </p:txBody>
      </p:sp>
      <p:sp>
        <p:nvSpPr>
          <p:cNvPr id="4" name="Slide Number Placeholder 3"/>
          <p:cNvSpPr>
            <a:spLocks noGrp="1"/>
          </p:cNvSpPr>
          <p:nvPr>
            <p:ph type="sldNum" sz="quarter" idx="12"/>
          </p:nvPr>
        </p:nvSpPr>
        <p:spPr/>
        <p:txBody>
          <a:bodyPr/>
          <a:lstStyle/>
          <a:p>
            <a:fld id="{F8611F37-E403-4212-8973-081E8AB0D430}" type="slidenum">
              <a:rPr lang="de-DE" smtClean="0"/>
              <a:t>‹Nr.›</a:t>
            </a:fld>
            <a:endParaRPr lang="de-DE"/>
          </a:p>
        </p:txBody>
      </p:sp>
    </p:spTree>
    <p:extLst>
      <p:ext uri="{BB962C8B-B14F-4D97-AF65-F5344CB8AC3E}">
        <p14:creationId xmlns:p14="http://schemas.microsoft.com/office/powerpoint/2010/main" val="3582233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de-DE" dirty="0"/>
              <a:t>Mastertitelformat bearbeiten</a:t>
            </a:r>
            <a:endParaRPr lang="en-US" dirty="0"/>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r>
              <a:rPr lang="de-DE"/>
              <a:t>Katze, LB Rainbow</a:t>
            </a:r>
          </a:p>
        </p:txBody>
      </p:sp>
      <p:sp>
        <p:nvSpPr>
          <p:cNvPr id="6" name="Footer Placeholder 5"/>
          <p:cNvSpPr>
            <a:spLocks noGrp="1"/>
          </p:cNvSpPr>
          <p:nvPr>
            <p:ph type="ftr" sz="quarter" idx="11"/>
          </p:nvPr>
        </p:nvSpPr>
        <p:spPr/>
        <p:txBody>
          <a:bodyPr/>
          <a:lstStyle/>
          <a:p>
            <a:r>
              <a:rPr lang="de-DE"/>
              <a:t>BdP LV Hessen AK Rainbow</a:t>
            </a:r>
          </a:p>
        </p:txBody>
      </p:sp>
      <p:sp>
        <p:nvSpPr>
          <p:cNvPr id="7" name="Slide Number Placeholder 6"/>
          <p:cNvSpPr>
            <a:spLocks noGrp="1"/>
          </p:cNvSpPr>
          <p:nvPr>
            <p:ph type="sldNum" sz="quarter" idx="12"/>
          </p:nvPr>
        </p:nvSpPr>
        <p:spPr/>
        <p:txBody>
          <a:bodyPr/>
          <a:lstStyle/>
          <a:p>
            <a:fld id="{F8611F37-E403-4212-8973-081E8AB0D430}" type="slidenum">
              <a:rPr lang="de-DE" smtClean="0"/>
              <a:t>‹Nr.›</a:t>
            </a:fld>
            <a:endParaRPr lang="de-DE"/>
          </a:p>
        </p:txBody>
      </p:sp>
    </p:spTree>
    <p:extLst>
      <p:ext uri="{BB962C8B-B14F-4D97-AF65-F5344CB8AC3E}">
        <p14:creationId xmlns:p14="http://schemas.microsoft.com/office/powerpoint/2010/main" val="3176993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de-DE" dirty="0"/>
              <a:t>Mastertitelformat bearbeiten</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auf Platzhalter ziehen oder durch Klicken auf Symbol hinzufügen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r>
              <a:rPr lang="de-DE"/>
              <a:t>Katze, LB Rainbow</a:t>
            </a:r>
          </a:p>
        </p:txBody>
      </p:sp>
      <p:sp>
        <p:nvSpPr>
          <p:cNvPr id="6" name="Footer Placeholder 5"/>
          <p:cNvSpPr>
            <a:spLocks noGrp="1"/>
          </p:cNvSpPr>
          <p:nvPr>
            <p:ph type="ftr" sz="quarter" idx="11"/>
          </p:nvPr>
        </p:nvSpPr>
        <p:spPr/>
        <p:txBody>
          <a:bodyPr/>
          <a:lstStyle/>
          <a:p>
            <a:r>
              <a:rPr lang="de-DE"/>
              <a:t>BdP LV Hessen AK Rainbow</a:t>
            </a:r>
          </a:p>
        </p:txBody>
      </p:sp>
      <p:sp>
        <p:nvSpPr>
          <p:cNvPr id="7" name="Slide Number Placeholder 6"/>
          <p:cNvSpPr>
            <a:spLocks noGrp="1"/>
          </p:cNvSpPr>
          <p:nvPr>
            <p:ph type="sldNum" sz="quarter" idx="12"/>
          </p:nvPr>
        </p:nvSpPr>
        <p:spPr/>
        <p:txBody>
          <a:bodyPr/>
          <a:lstStyle/>
          <a:p>
            <a:fld id="{F8611F37-E403-4212-8973-081E8AB0D430}" type="slidenum">
              <a:rPr lang="de-DE" smtClean="0"/>
              <a:t>‹Nr.›</a:t>
            </a:fld>
            <a:endParaRPr lang="de-DE"/>
          </a:p>
        </p:txBody>
      </p:sp>
    </p:spTree>
    <p:extLst>
      <p:ext uri="{BB962C8B-B14F-4D97-AF65-F5344CB8AC3E}">
        <p14:creationId xmlns:p14="http://schemas.microsoft.com/office/powerpoint/2010/main" val="2351226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r>
              <a:rPr lang="de-DE"/>
              <a:t>Katze, LB Rainbow</a:t>
            </a:r>
          </a:p>
        </p:txBody>
      </p:sp>
      <p:sp>
        <p:nvSpPr>
          <p:cNvPr id="5" name="Footer Placeholder 4"/>
          <p:cNvSpPr>
            <a:spLocks noGrp="1"/>
          </p:cNvSpPr>
          <p:nvPr>
            <p:ph type="ftr" sz="quarter" idx="11"/>
          </p:nvPr>
        </p:nvSpPr>
        <p:spPr/>
        <p:txBody>
          <a:bodyPr/>
          <a:lstStyle/>
          <a:p>
            <a:r>
              <a:rPr lang="de-DE"/>
              <a:t>BdP LV Hessen AK Rainbow</a:t>
            </a:r>
          </a:p>
        </p:txBody>
      </p:sp>
      <p:sp>
        <p:nvSpPr>
          <p:cNvPr id="6" name="Slide Number Placeholder 5"/>
          <p:cNvSpPr>
            <a:spLocks noGrp="1"/>
          </p:cNvSpPr>
          <p:nvPr>
            <p:ph type="sldNum" sz="quarter" idx="12"/>
          </p:nvPr>
        </p:nvSpPr>
        <p:spPr/>
        <p:txBody>
          <a:bodyPr/>
          <a:lstStyle/>
          <a:p>
            <a:fld id="{F8611F37-E403-4212-8973-081E8AB0D430}" type="slidenum">
              <a:rPr lang="de-DE" smtClean="0"/>
              <a:t>‹Nr.›</a:t>
            </a:fld>
            <a:endParaRPr lang="de-DE"/>
          </a:p>
        </p:txBody>
      </p:sp>
    </p:spTree>
    <p:extLst>
      <p:ext uri="{BB962C8B-B14F-4D97-AF65-F5344CB8AC3E}">
        <p14:creationId xmlns:p14="http://schemas.microsoft.com/office/powerpoint/2010/main" val="21961718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de-DE" dirty="0"/>
              <a:t>Mastertitelformat bearbeiten</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r>
              <a:rPr lang="de-DE"/>
              <a:t>Katze, LB Rainbow</a:t>
            </a:r>
          </a:p>
        </p:txBody>
      </p:sp>
      <p:sp>
        <p:nvSpPr>
          <p:cNvPr id="5" name="Footer Placeholder 4"/>
          <p:cNvSpPr>
            <a:spLocks noGrp="1"/>
          </p:cNvSpPr>
          <p:nvPr>
            <p:ph type="ftr" sz="quarter" idx="11"/>
          </p:nvPr>
        </p:nvSpPr>
        <p:spPr/>
        <p:txBody>
          <a:bodyPr/>
          <a:lstStyle/>
          <a:p>
            <a:r>
              <a:rPr lang="de-DE"/>
              <a:t>BdP LV Hessen AK Rainbow</a:t>
            </a:r>
          </a:p>
        </p:txBody>
      </p:sp>
      <p:sp>
        <p:nvSpPr>
          <p:cNvPr id="6" name="Slide Number Placeholder 5"/>
          <p:cNvSpPr>
            <a:spLocks noGrp="1"/>
          </p:cNvSpPr>
          <p:nvPr>
            <p:ph type="sldNum" sz="quarter" idx="12"/>
          </p:nvPr>
        </p:nvSpPr>
        <p:spPr/>
        <p:txBody>
          <a:bodyPr/>
          <a:lstStyle/>
          <a:p>
            <a:fld id="{F8611F37-E403-4212-8973-081E8AB0D430}" type="slidenum">
              <a:rPr lang="de-DE" smtClean="0"/>
              <a:t>‹Nr.›</a:t>
            </a:fld>
            <a:endParaRPr lang="de-DE"/>
          </a:p>
        </p:txBody>
      </p:sp>
    </p:spTree>
    <p:extLst>
      <p:ext uri="{BB962C8B-B14F-4D97-AF65-F5344CB8AC3E}">
        <p14:creationId xmlns:p14="http://schemas.microsoft.com/office/powerpoint/2010/main" val="2527630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7" name="Rechteck 6"/>
          <p:cNvSpPr/>
          <p:nvPr userDrawn="1"/>
        </p:nvSpPr>
        <p:spPr>
          <a:xfrm>
            <a:off x="478368" y="368303"/>
            <a:ext cx="11235267" cy="6121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 name="Title 1"/>
          <p:cNvSpPr>
            <a:spLocks noGrp="1"/>
          </p:cNvSpPr>
          <p:nvPr>
            <p:ph type="title" hasCustomPrompt="1"/>
          </p:nvPr>
        </p:nvSpPr>
        <p:spPr>
          <a:xfrm>
            <a:off x="478369" y="633413"/>
            <a:ext cx="5143179" cy="528794"/>
          </a:xfrm>
          <a:solidFill>
            <a:srgbClr val="FECA16"/>
          </a:solidFill>
        </p:spPr>
        <p:txBody>
          <a:bodyPr wrap="none" lIns="270000" tIns="36000" rIns="180000" bIns="0" anchor="t">
            <a:spAutoFit/>
          </a:bodyPr>
          <a:lstStyle>
            <a:lvl1pPr>
              <a:lnSpc>
                <a:spcPct val="100000"/>
              </a:lnSpc>
              <a:defRPr sz="3200" baseline="0">
                <a:solidFill>
                  <a:srgbClr val="124898"/>
                </a:solidFill>
              </a:defRPr>
            </a:lvl1pPr>
          </a:lstStyle>
          <a:p>
            <a:r>
              <a:rPr lang="de-DE" dirty="0"/>
              <a:t>Mastertitelformat bearbeiten</a:t>
            </a:r>
            <a:endParaRPr lang="en-US" dirty="0"/>
          </a:p>
        </p:txBody>
      </p:sp>
      <p:sp>
        <p:nvSpPr>
          <p:cNvPr id="3" name="Content Placeholder 2"/>
          <p:cNvSpPr>
            <a:spLocks noGrp="1"/>
          </p:cNvSpPr>
          <p:nvPr>
            <p:ph idx="1"/>
          </p:nvPr>
        </p:nvSpPr>
        <p:spPr>
          <a:xfrm>
            <a:off x="838200" y="1582058"/>
            <a:ext cx="10511365" cy="4634592"/>
          </a:xfrm>
        </p:spPr>
        <p:txBody>
          <a:bodyPr ancho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838200" y="6489702"/>
            <a:ext cx="2743200" cy="365125"/>
          </a:xfrm>
        </p:spPr>
        <p:txBody>
          <a:bodyPr/>
          <a:lstStyle/>
          <a:p>
            <a:r>
              <a:rPr lang="de-DE"/>
              <a:t>Katze, LB Rainbow</a:t>
            </a:r>
          </a:p>
        </p:txBody>
      </p:sp>
      <p:sp>
        <p:nvSpPr>
          <p:cNvPr id="5" name="Footer Placeholder 4"/>
          <p:cNvSpPr>
            <a:spLocks noGrp="1"/>
          </p:cNvSpPr>
          <p:nvPr>
            <p:ph type="ftr" sz="quarter" idx="11"/>
          </p:nvPr>
        </p:nvSpPr>
        <p:spPr/>
        <p:txBody>
          <a:bodyPr/>
          <a:lstStyle/>
          <a:p>
            <a:r>
              <a:rPr lang="de-DE"/>
              <a:t>BdP LV Hessen AK Rainbow</a:t>
            </a:r>
          </a:p>
        </p:txBody>
      </p:sp>
      <p:sp>
        <p:nvSpPr>
          <p:cNvPr id="6" name="Slide Number Placeholder 5"/>
          <p:cNvSpPr>
            <a:spLocks noGrp="1"/>
          </p:cNvSpPr>
          <p:nvPr>
            <p:ph type="sldNum" sz="quarter" idx="12"/>
          </p:nvPr>
        </p:nvSpPr>
        <p:spPr>
          <a:xfrm>
            <a:off x="8606365" y="6489703"/>
            <a:ext cx="2743200" cy="365125"/>
          </a:xfrm>
        </p:spPr>
        <p:txBody>
          <a:bodyPr/>
          <a:lstStyle/>
          <a:p>
            <a:fld id="{F8611F37-E403-4212-8973-081E8AB0D430}" type="slidenum">
              <a:rPr lang="de-DE" smtClean="0"/>
              <a:t>‹Nr.›</a:t>
            </a:fld>
            <a:endParaRPr lang="de-DE"/>
          </a:p>
        </p:txBody>
      </p:sp>
      <p:pic>
        <p:nvPicPr>
          <p:cNvPr id="11" name="Grafik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4465" y="6489700"/>
            <a:ext cx="11274137" cy="259834"/>
          </a:xfrm>
          <a:prstGeom prst="rect">
            <a:avLst/>
          </a:prstGeom>
        </p:spPr>
      </p:pic>
    </p:spTree>
    <p:extLst>
      <p:ext uri="{BB962C8B-B14F-4D97-AF65-F5344CB8AC3E}">
        <p14:creationId xmlns:p14="http://schemas.microsoft.com/office/powerpoint/2010/main" val="2538923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de-DE"/>
              <a:t>Katze, LB Rainbow</a:t>
            </a:r>
          </a:p>
        </p:txBody>
      </p:sp>
      <p:sp>
        <p:nvSpPr>
          <p:cNvPr id="5" name="Footer Placeholder 4"/>
          <p:cNvSpPr>
            <a:spLocks noGrp="1"/>
          </p:cNvSpPr>
          <p:nvPr>
            <p:ph type="ftr" sz="quarter" idx="11"/>
          </p:nvPr>
        </p:nvSpPr>
        <p:spPr/>
        <p:txBody>
          <a:bodyPr/>
          <a:lstStyle/>
          <a:p>
            <a:r>
              <a:rPr lang="de-DE"/>
              <a:t>BdP LV Hessen AK Rainbow</a:t>
            </a:r>
          </a:p>
        </p:txBody>
      </p:sp>
      <p:sp>
        <p:nvSpPr>
          <p:cNvPr id="6" name="Slide Number Placeholder 5"/>
          <p:cNvSpPr>
            <a:spLocks noGrp="1"/>
          </p:cNvSpPr>
          <p:nvPr>
            <p:ph type="sldNum" sz="quarter" idx="12"/>
          </p:nvPr>
        </p:nvSpPr>
        <p:spPr/>
        <p:txBody>
          <a:bodyPr/>
          <a:lstStyle/>
          <a:p>
            <a:fld id="{F8611F37-E403-4212-8973-081E8AB0D430}" type="slidenum">
              <a:rPr lang="de-DE" smtClean="0"/>
              <a:t>‹Nr.›</a:t>
            </a:fld>
            <a:endParaRPr lang="de-DE"/>
          </a:p>
        </p:txBody>
      </p:sp>
      <p:sp>
        <p:nvSpPr>
          <p:cNvPr id="7" name="Title 1"/>
          <p:cNvSpPr>
            <a:spLocks noGrp="1"/>
          </p:cNvSpPr>
          <p:nvPr>
            <p:ph type="ctrTitle"/>
          </p:nvPr>
        </p:nvSpPr>
        <p:spPr>
          <a:xfrm>
            <a:off x="478368" y="4972052"/>
            <a:ext cx="11235267" cy="914399"/>
          </a:xfrm>
          <a:noFill/>
        </p:spPr>
        <p:txBody>
          <a:bodyPr lIns="270000" tIns="270000" rIns="252000" anchor="b"/>
          <a:lstStyle>
            <a:lvl1pPr algn="l">
              <a:defRPr sz="6000" b="0">
                <a:solidFill>
                  <a:srgbClr val="FECA16"/>
                </a:solidFill>
                <a:latin typeface="+mj-lt"/>
              </a:defRPr>
            </a:lvl1pPr>
          </a:lstStyle>
          <a:p>
            <a:r>
              <a:rPr lang="de-DE" dirty="0"/>
              <a:t>Mastertitelformat bearbeiten</a:t>
            </a:r>
            <a:endParaRPr lang="en-US" dirty="0"/>
          </a:p>
        </p:txBody>
      </p:sp>
      <p:sp>
        <p:nvSpPr>
          <p:cNvPr id="8" name="Subtitle 2"/>
          <p:cNvSpPr>
            <a:spLocks noGrp="1"/>
          </p:cNvSpPr>
          <p:nvPr>
            <p:ph type="subTitle" idx="1"/>
          </p:nvPr>
        </p:nvSpPr>
        <p:spPr>
          <a:xfrm>
            <a:off x="478367" y="5864746"/>
            <a:ext cx="11235268" cy="624956"/>
          </a:xfrm>
          <a:noFill/>
        </p:spPr>
        <p:txBody>
          <a:bodyPr lIns="270000" rIns="252000" bIns="180000" anchor="b">
            <a:spAutoFit/>
          </a:bodyPr>
          <a:lstStyle>
            <a:lvl1pPr marL="0" indent="0" algn="l">
              <a:buNone/>
              <a:defRPr sz="2400">
                <a:solidFill>
                  <a:srgbClr val="FECA16"/>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en-US" dirty="0"/>
          </a:p>
        </p:txBody>
      </p:sp>
      <p:pic>
        <p:nvPicPr>
          <p:cNvPr id="9" name="Grafik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4465" y="6489700"/>
            <a:ext cx="11274137" cy="259834"/>
          </a:xfrm>
          <a:prstGeom prst="rect">
            <a:avLst/>
          </a:prstGeom>
        </p:spPr>
      </p:pic>
    </p:spTree>
    <p:extLst>
      <p:ext uri="{BB962C8B-B14F-4D97-AF65-F5344CB8AC3E}">
        <p14:creationId xmlns:p14="http://schemas.microsoft.com/office/powerpoint/2010/main" val="1926861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8" name="Rechteck 7"/>
          <p:cNvSpPr/>
          <p:nvPr userDrawn="1"/>
        </p:nvSpPr>
        <p:spPr>
          <a:xfrm>
            <a:off x="478368" y="1125894"/>
            <a:ext cx="5334000" cy="5363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9" name="Rechteck 8"/>
          <p:cNvSpPr/>
          <p:nvPr userDrawn="1"/>
        </p:nvSpPr>
        <p:spPr>
          <a:xfrm>
            <a:off x="6379634" y="1125893"/>
            <a:ext cx="5334001" cy="5363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 name="Title 1"/>
          <p:cNvSpPr>
            <a:spLocks noGrp="1"/>
          </p:cNvSpPr>
          <p:nvPr>
            <p:ph type="title"/>
          </p:nvPr>
        </p:nvSpPr>
        <p:spPr>
          <a:xfrm>
            <a:off x="478368" y="381357"/>
            <a:ext cx="11235267" cy="744539"/>
          </a:xfrm>
        </p:spPr>
        <p:txBody>
          <a:bodyPr anchor="t"/>
          <a:lstStyle>
            <a:lvl1pPr>
              <a:defRPr>
                <a:solidFill>
                  <a:schemeClr val="bg1"/>
                </a:solidFill>
              </a:defRPr>
            </a:lvl1pPr>
          </a:lstStyle>
          <a:p>
            <a:r>
              <a:rPr lang="de-DE" dirty="0"/>
              <a:t>Mastertitelformat bearbeiten</a:t>
            </a:r>
            <a:endParaRPr lang="en-US" dirty="0"/>
          </a:p>
        </p:txBody>
      </p:sp>
      <p:sp>
        <p:nvSpPr>
          <p:cNvPr id="3" name="Content Placeholder 2"/>
          <p:cNvSpPr>
            <a:spLocks noGrp="1"/>
          </p:cNvSpPr>
          <p:nvPr>
            <p:ph sz="half" idx="1"/>
          </p:nvPr>
        </p:nvSpPr>
        <p:spPr>
          <a:xfrm>
            <a:off x="478368" y="1694654"/>
            <a:ext cx="5334000" cy="4802678"/>
          </a:xfrm>
        </p:spPr>
        <p:txBody>
          <a:bodyPr lIns="180000" tIns="180000" rIns="180000" bIns="18000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379633" y="1694657"/>
            <a:ext cx="5334001" cy="4793507"/>
          </a:xfrm>
        </p:spPr>
        <p:txBody>
          <a:bodyPr lIns="180000" tIns="180000" rIns="180000" bIns="18000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r>
              <a:rPr lang="de-DE"/>
              <a:t>Katze, LB Rainbow</a:t>
            </a:r>
          </a:p>
        </p:txBody>
      </p:sp>
      <p:sp>
        <p:nvSpPr>
          <p:cNvPr id="6" name="Footer Placeholder 5"/>
          <p:cNvSpPr>
            <a:spLocks noGrp="1"/>
          </p:cNvSpPr>
          <p:nvPr>
            <p:ph type="ftr" sz="quarter" idx="11"/>
          </p:nvPr>
        </p:nvSpPr>
        <p:spPr/>
        <p:txBody>
          <a:bodyPr/>
          <a:lstStyle/>
          <a:p>
            <a:r>
              <a:rPr lang="de-DE"/>
              <a:t>BdP LV Hessen AK Rainbow</a:t>
            </a:r>
          </a:p>
        </p:txBody>
      </p:sp>
      <p:sp>
        <p:nvSpPr>
          <p:cNvPr id="7" name="Slide Number Placeholder 6"/>
          <p:cNvSpPr>
            <a:spLocks noGrp="1"/>
          </p:cNvSpPr>
          <p:nvPr>
            <p:ph type="sldNum" sz="quarter" idx="12"/>
          </p:nvPr>
        </p:nvSpPr>
        <p:spPr/>
        <p:txBody>
          <a:bodyPr/>
          <a:lstStyle/>
          <a:p>
            <a:fld id="{F8611F37-E403-4212-8973-081E8AB0D430}" type="slidenum">
              <a:rPr lang="de-DE" smtClean="0"/>
              <a:t>‹Nr.›</a:t>
            </a:fld>
            <a:endParaRPr lang="de-DE"/>
          </a:p>
        </p:txBody>
      </p:sp>
      <p:pic>
        <p:nvPicPr>
          <p:cNvPr id="10" name="Grafik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6498" y="6488165"/>
            <a:ext cx="5110404" cy="117779"/>
          </a:xfrm>
          <a:prstGeom prst="rect">
            <a:avLst/>
          </a:prstGeom>
        </p:spPr>
      </p:pic>
      <p:pic>
        <p:nvPicPr>
          <p:cNvPr id="11" name="Grafik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491431" y="6490192"/>
            <a:ext cx="5110404" cy="117779"/>
          </a:xfrm>
          <a:prstGeom prst="rect">
            <a:avLst/>
          </a:prstGeom>
        </p:spPr>
      </p:pic>
      <p:sp>
        <p:nvSpPr>
          <p:cNvPr id="17" name="Textplatzhalter 16"/>
          <p:cNvSpPr>
            <a:spLocks noGrp="1"/>
          </p:cNvSpPr>
          <p:nvPr>
            <p:ph type="body" sz="quarter" idx="13" hasCustomPrompt="1"/>
          </p:nvPr>
        </p:nvSpPr>
        <p:spPr>
          <a:xfrm>
            <a:off x="478367" y="1336542"/>
            <a:ext cx="4766732" cy="353943"/>
          </a:xfrm>
          <a:solidFill>
            <a:srgbClr val="FECA16"/>
          </a:solidFill>
        </p:spPr>
        <p:txBody>
          <a:bodyPr lIns="180000" rIns="180000">
            <a:spAutoFit/>
          </a:bodyPr>
          <a:lstStyle>
            <a:lvl1pPr marL="0" indent="0">
              <a:buNone/>
              <a:defRPr>
                <a:solidFill>
                  <a:srgbClr val="124898"/>
                </a:solidFill>
                <a:latin typeface="+mj-lt"/>
              </a:defRPr>
            </a:lvl1pPr>
            <a:lvl2pPr marL="457200" indent="0">
              <a:buNone/>
              <a:defRPr>
                <a:solidFill>
                  <a:srgbClr val="124898"/>
                </a:solidFill>
                <a:latin typeface="+mj-lt"/>
              </a:defRPr>
            </a:lvl2pPr>
            <a:lvl3pPr marL="914400" indent="0">
              <a:buNone/>
              <a:defRPr>
                <a:solidFill>
                  <a:srgbClr val="124898"/>
                </a:solidFill>
                <a:latin typeface="+mj-lt"/>
              </a:defRPr>
            </a:lvl3pPr>
            <a:lvl4pPr marL="1371600" indent="0">
              <a:buNone/>
              <a:defRPr>
                <a:solidFill>
                  <a:srgbClr val="124898"/>
                </a:solidFill>
                <a:latin typeface="+mj-lt"/>
              </a:defRPr>
            </a:lvl4pPr>
            <a:lvl5pPr marL="1828800" indent="0">
              <a:buNone/>
              <a:defRPr>
                <a:solidFill>
                  <a:srgbClr val="124898"/>
                </a:solidFill>
                <a:latin typeface="+mj-lt"/>
              </a:defRPr>
            </a:lvl5pPr>
          </a:lstStyle>
          <a:p>
            <a:pPr lvl="0"/>
            <a:r>
              <a:rPr lang="de-DE" dirty="0"/>
              <a:t>Mastertextformat bearbeiten</a:t>
            </a:r>
          </a:p>
        </p:txBody>
      </p:sp>
      <p:sp>
        <p:nvSpPr>
          <p:cNvPr id="18" name="Textplatzhalter 16"/>
          <p:cNvSpPr>
            <a:spLocks noGrp="1"/>
          </p:cNvSpPr>
          <p:nvPr>
            <p:ph type="body" sz="quarter" idx="14" hasCustomPrompt="1"/>
          </p:nvPr>
        </p:nvSpPr>
        <p:spPr>
          <a:xfrm>
            <a:off x="6379633" y="1336542"/>
            <a:ext cx="4770969" cy="353943"/>
          </a:xfrm>
          <a:solidFill>
            <a:srgbClr val="FECA16"/>
          </a:solidFill>
        </p:spPr>
        <p:txBody>
          <a:bodyPr lIns="180000" rIns="180000">
            <a:spAutoFit/>
          </a:bodyPr>
          <a:lstStyle>
            <a:lvl1pPr marL="0" indent="0">
              <a:buNone/>
              <a:defRPr>
                <a:solidFill>
                  <a:srgbClr val="124898"/>
                </a:solidFill>
                <a:latin typeface="+mj-lt"/>
              </a:defRPr>
            </a:lvl1pPr>
            <a:lvl2pPr marL="457200" indent="0">
              <a:buNone/>
              <a:defRPr>
                <a:solidFill>
                  <a:srgbClr val="124898"/>
                </a:solidFill>
                <a:latin typeface="+mj-lt"/>
              </a:defRPr>
            </a:lvl2pPr>
            <a:lvl3pPr marL="914400" indent="0">
              <a:buNone/>
              <a:defRPr>
                <a:solidFill>
                  <a:srgbClr val="124898"/>
                </a:solidFill>
                <a:latin typeface="+mj-lt"/>
              </a:defRPr>
            </a:lvl3pPr>
            <a:lvl4pPr marL="1371600" indent="0">
              <a:buNone/>
              <a:defRPr>
                <a:solidFill>
                  <a:srgbClr val="124898"/>
                </a:solidFill>
                <a:latin typeface="+mj-lt"/>
              </a:defRPr>
            </a:lvl4pPr>
            <a:lvl5pPr marL="1828800" indent="0">
              <a:buNone/>
              <a:defRPr>
                <a:solidFill>
                  <a:srgbClr val="124898"/>
                </a:solidFill>
                <a:latin typeface="+mj-lt"/>
              </a:defRPr>
            </a:lvl5pPr>
          </a:lstStyle>
          <a:p>
            <a:pPr lvl="0"/>
            <a:r>
              <a:rPr lang="de-DE" dirty="0"/>
              <a:t>Mastertextformat bearbeiten</a:t>
            </a:r>
          </a:p>
        </p:txBody>
      </p:sp>
    </p:spTree>
    <p:extLst>
      <p:ext uri="{BB962C8B-B14F-4D97-AF65-F5344CB8AC3E}">
        <p14:creationId xmlns:p14="http://schemas.microsoft.com/office/powerpoint/2010/main" val="2752752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Zwei Inhalte">
    <p:spTree>
      <p:nvGrpSpPr>
        <p:cNvPr id="1" name=""/>
        <p:cNvGrpSpPr/>
        <p:nvPr/>
      </p:nvGrpSpPr>
      <p:grpSpPr>
        <a:xfrm>
          <a:off x="0" y="0"/>
          <a:ext cx="0" cy="0"/>
          <a:chOff x="0" y="0"/>
          <a:chExt cx="0" cy="0"/>
        </a:xfrm>
      </p:grpSpPr>
      <p:sp>
        <p:nvSpPr>
          <p:cNvPr id="16" name="Rechteck 15"/>
          <p:cNvSpPr/>
          <p:nvPr userDrawn="1"/>
        </p:nvSpPr>
        <p:spPr>
          <a:xfrm>
            <a:off x="478369" y="368300"/>
            <a:ext cx="5334001" cy="287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9" name="Rechteck 8"/>
          <p:cNvSpPr/>
          <p:nvPr userDrawn="1"/>
        </p:nvSpPr>
        <p:spPr>
          <a:xfrm>
            <a:off x="6379634" y="368300"/>
            <a:ext cx="5334001" cy="287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 name="Content Placeholder 2"/>
          <p:cNvSpPr>
            <a:spLocks noGrp="1"/>
          </p:cNvSpPr>
          <p:nvPr>
            <p:ph sz="half" idx="1"/>
          </p:nvPr>
        </p:nvSpPr>
        <p:spPr>
          <a:xfrm>
            <a:off x="478367" y="937059"/>
            <a:ext cx="5334000" cy="2301441"/>
          </a:xfrm>
        </p:spPr>
        <p:txBody>
          <a:bodyPr lIns="180000" tIns="180000" rIns="180000" bIns="180000"/>
          <a:lstStyle>
            <a:lvl1pPr>
              <a:defRPr sz="1400"/>
            </a:lvl1pPr>
            <a:lvl2pPr>
              <a:defRPr sz="1400"/>
            </a:lvl2pPr>
            <a:lvl3pPr>
              <a:defRPr sz="1200"/>
            </a:lvl3pPr>
            <a:lvl4pPr>
              <a:defRPr sz="1200"/>
            </a:lvl4pPr>
            <a:lvl5pPr>
              <a:defRPr sz="12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379633" y="937064"/>
            <a:ext cx="5334001" cy="2301439"/>
          </a:xfrm>
        </p:spPr>
        <p:txBody>
          <a:bodyPr lIns="180000" tIns="180000" rIns="180000" bIns="180000"/>
          <a:lstStyle>
            <a:lvl1pPr>
              <a:defRPr sz="1400"/>
            </a:lvl1pPr>
            <a:lvl2pPr>
              <a:defRPr sz="1400"/>
            </a:lvl2pPr>
            <a:lvl3pPr>
              <a:defRPr sz="1200"/>
            </a:lvl3pPr>
            <a:lvl4pPr>
              <a:defRPr sz="1200"/>
            </a:lvl4pPr>
            <a:lvl5pPr>
              <a:defRPr sz="12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r>
              <a:rPr lang="de-DE"/>
              <a:t>Katze, LB Rainbow</a:t>
            </a:r>
          </a:p>
        </p:txBody>
      </p:sp>
      <p:sp>
        <p:nvSpPr>
          <p:cNvPr id="6" name="Footer Placeholder 5"/>
          <p:cNvSpPr>
            <a:spLocks noGrp="1"/>
          </p:cNvSpPr>
          <p:nvPr>
            <p:ph type="ftr" sz="quarter" idx="11"/>
          </p:nvPr>
        </p:nvSpPr>
        <p:spPr/>
        <p:txBody>
          <a:bodyPr/>
          <a:lstStyle/>
          <a:p>
            <a:r>
              <a:rPr lang="de-DE"/>
              <a:t>BdP LV Hessen AK Rainbow</a:t>
            </a:r>
          </a:p>
        </p:txBody>
      </p:sp>
      <p:sp>
        <p:nvSpPr>
          <p:cNvPr id="7" name="Slide Number Placeholder 6"/>
          <p:cNvSpPr>
            <a:spLocks noGrp="1"/>
          </p:cNvSpPr>
          <p:nvPr>
            <p:ph type="sldNum" sz="quarter" idx="12"/>
          </p:nvPr>
        </p:nvSpPr>
        <p:spPr/>
        <p:txBody>
          <a:bodyPr/>
          <a:lstStyle/>
          <a:p>
            <a:fld id="{F8611F37-E403-4212-8973-081E8AB0D430}" type="slidenum">
              <a:rPr lang="de-DE" smtClean="0"/>
              <a:t>‹Nr.›</a:t>
            </a:fld>
            <a:endParaRPr lang="de-DE"/>
          </a:p>
        </p:txBody>
      </p:sp>
      <p:pic>
        <p:nvPicPr>
          <p:cNvPr id="10" name="Grafik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6498" y="3239784"/>
            <a:ext cx="5110404" cy="117779"/>
          </a:xfrm>
          <a:prstGeom prst="rect">
            <a:avLst/>
          </a:prstGeom>
        </p:spPr>
      </p:pic>
      <p:pic>
        <p:nvPicPr>
          <p:cNvPr id="11" name="Grafik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491431" y="3241812"/>
            <a:ext cx="5110404" cy="117779"/>
          </a:xfrm>
          <a:prstGeom prst="rect">
            <a:avLst/>
          </a:prstGeom>
        </p:spPr>
      </p:pic>
      <p:sp>
        <p:nvSpPr>
          <p:cNvPr id="17" name="Textplatzhalter 16"/>
          <p:cNvSpPr>
            <a:spLocks noGrp="1"/>
          </p:cNvSpPr>
          <p:nvPr>
            <p:ph type="body" sz="quarter" idx="13" hasCustomPrompt="1"/>
          </p:nvPr>
        </p:nvSpPr>
        <p:spPr>
          <a:xfrm>
            <a:off x="478367" y="578948"/>
            <a:ext cx="4766732" cy="353943"/>
          </a:xfrm>
          <a:solidFill>
            <a:srgbClr val="FECA16"/>
          </a:solidFill>
        </p:spPr>
        <p:txBody>
          <a:bodyPr lIns="180000" rIns="180000">
            <a:spAutoFit/>
          </a:bodyPr>
          <a:lstStyle>
            <a:lvl1pPr marL="0" indent="0">
              <a:buNone/>
              <a:defRPr>
                <a:solidFill>
                  <a:srgbClr val="124898"/>
                </a:solidFill>
                <a:latin typeface="+mj-lt"/>
              </a:defRPr>
            </a:lvl1pPr>
            <a:lvl2pPr marL="457200" indent="0">
              <a:buNone/>
              <a:defRPr>
                <a:solidFill>
                  <a:srgbClr val="124898"/>
                </a:solidFill>
                <a:latin typeface="+mj-lt"/>
              </a:defRPr>
            </a:lvl2pPr>
            <a:lvl3pPr marL="914400" indent="0">
              <a:buNone/>
              <a:defRPr>
                <a:solidFill>
                  <a:srgbClr val="124898"/>
                </a:solidFill>
                <a:latin typeface="+mj-lt"/>
              </a:defRPr>
            </a:lvl3pPr>
            <a:lvl4pPr marL="1371600" indent="0">
              <a:buNone/>
              <a:defRPr>
                <a:solidFill>
                  <a:srgbClr val="124898"/>
                </a:solidFill>
                <a:latin typeface="+mj-lt"/>
              </a:defRPr>
            </a:lvl4pPr>
            <a:lvl5pPr marL="1828800" indent="0">
              <a:buNone/>
              <a:defRPr>
                <a:solidFill>
                  <a:srgbClr val="124898"/>
                </a:solidFill>
                <a:latin typeface="+mj-lt"/>
              </a:defRPr>
            </a:lvl5pPr>
          </a:lstStyle>
          <a:p>
            <a:pPr lvl="0"/>
            <a:r>
              <a:rPr lang="de-DE" dirty="0"/>
              <a:t>Mastertextformat bearbeiten</a:t>
            </a:r>
          </a:p>
        </p:txBody>
      </p:sp>
      <p:sp>
        <p:nvSpPr>
          <p:cNvPr id="18" name="Textplatzhalter 16"/>
          <p:cNvSpPr>
            <a:spLocks noGrp="1"/>
          </p:cNvSpPr>
          <p:nvPr>
            <p:ph type="body" sz="quarter" idx="14" hasCustomPrompt="1"/>
          </p:nvPr>
        </p:nvSpPr>
        <p:spPr>
          <a:xfrm>
            <a:off x="6379633" y="578949"/>
            <a:ext cx="4770969" cy="353943"/>
          </a:xfrm>
          <a:solidFill>
            <a:srgbClr val="FECA16"/>
          </a:solidFill>
        </p:spPr>
        <p:txBody>
          <a:bodyPr lIns="180000" rIns="180000">
            <a:spAutoFit/>
          </a:bodyPr>
          <a:lstStyle>
            <a:lvl1pPr marL="0" indent="0">
              <a:buNone/>
              <a:defRPr>
                <a:solidFill>
                  <a:srgbClr val="124898"/>
                </a:solidFill>
                <a:latin typeface="+mj-lt"/>
              </a:defRPr>
            </a:lvl1pPr>
            <a:lvl2pPr marL="457200" indent="0">
              <a:buNone/>
              <a:defRPr>
                <a:solidFill>
                  <a:srgbClr val="124898"/>
                </a:solidFill>
                <a:latin typeface="+mj-lt"/>
              </a:defRPr>
            </a:lvl2pPr>
            <a:lvl3pPr marL="914400" indent="0">
              <a:buNone/>
              <a:defRPr>
                <a:solidFill>
                  <a:srgbClr val="124898"/>
                </a:solidFill>
                <a:latin typeface="+mj-lt"/>
              </a:defRPr>
            </a:lvl3pPr>
            <a:lvl4pPr marL="1371600" indent="0">
              <a:buNone/>
              <a:defRPr>
                <a:solidFill>
                  <a:srgbClr val="124898"/>
                </a:solidFill>
                <a:latin typeface="+mj-lt"/>
              </a:defRPr>
            </a:lvl4pPr>
            <a:lvl5pPr marL="1828800" indent="0">
              <a:buNone/>
              <a:defRPr>
                <a:solidFill>
                  <a:srgbClr val="124898"/>
                </a:solidFill>
                <a:latin typeface="+mj-lt"/>
              </a:defRPr>
            </a:lvl5pPr>
          </a:lstStyle>
          <a:p>
            <a:pPr lvl="0"/>
            <a:r>
              <a:rPr lang="de-DE" dirty="0"/>
              <a:t>Mastertextformat bearbeiten</a:t>
            </a:r>
          </a:p>
        </p:txBody>
      </p:sp>
      <p:sp>
        <p:nvSpPr>
          <p:cNvPr id="19" name="Rechteck 18"/>
          <p:cNvSpPr/>
          <p:nvPr userDrawn="1"/>
        </p:nvSpPr>
        <p:spPr>
          <a:xfrm>
            <a:off x="490295" y="3611431"/>
            <a:ext cx="5334001" cy="287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20" name="Grafik 1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78426" y="6485296"/>
            <a:ext cx="5110404" cy="117779"/>
          </a:xfrm>
          <a:prstGeom prst="rect">
            <a:avLst/>
          </a:prstGeom>
        </p:spPr>
      </p:pic>
      <p:sp>
        <p:nvSpPr>
          <p:cNvPr id="21" name="Textplatzhalter 16"/>
          <p:cNvSpPr>
            <a:spLocks noGrp="1"/>
          </p:cNvSpPr>
          <p:nvPr>
            <p:ph type="body" sz="quarter" idx="15" hasCustomPrompt="1"/>
          </p:nvPr>
        </p:nvSpPr>
        <p:spPr>
          <a:xfrm>
            <a:off x="490295" y="3817316"/>
            <a:ext cx="4766732" cy="353943"/>
          </a:xfrm>
          <a:solidFill>
            <a:srgbClr val="FECA16"/>
          </a:solidFill>
        </p:spPr>
        <p:txBody>
          <a:bodyPr lIns="180000" rIns="180000">
            <a:spAutoFit/>
          </a:bodyPr>
          <a:lstStyle>
            <a:lvl1pPr marL="0" indent="0">
              <a:buNone/>
              <a:defRPr>
                <a:solidFill>
                  <a:srgbClr val="124898"/>
                </a:solidFill>
                <a:latin typeface="+mj-lt"/>
              </a:defRPr>
            </a:lvl1pPr>
            <a:lvl2pPr marL="457200" indent="0">
              <a:buNone/>
              <a:defRPr>
                <a:solidFill>
                  <a:srgbClr val="124898"/>
                </a:solidFill>
                <a:latin typeface="+mj-lt"/>
              </a:defRPr>
            </a:lvl2pPr>
            <a:lvl3pPr marL="914400" indent="0">
              <a:buNone/>
              <a:defRPr>
                <a:solidFill>
                  <a:srgbClr val="124898"/>
                </a:solidFill>
                <a:latin typeface="+mj-lt"/>
              </a:defRPr>
            </a:lvl3pPr>
            <a:lvl4pPr marL="1371600" indent="0">
              <a:buNone/>
              <a:defRPr>
                <a:solidFill>
                  <a:srgbClr val="124898"/>
                </a:solidFill>
                <a:latin typeface="+mj-lt"/>
              </a:defRPr>
            </a:lvl4pPr>
            <a:lvl5pPr marL="1828800" indent="0">
              <a:buNone/>
              <a:defRPr>
                <a:solidFill>
                  <a:srgbClr val="124898"/>
                </a:solidFill>
                <a:latin typeface="+mj-lt"/>
              </a:defRPr>
            </a:lvl5pPr>
          </a:lstStyle>
          <a:p>
            <a:pPr lvl="0"/>
            <a:r>
              <a:rPr lang="de-DE" dirty="0"/>
              <a:t>Mastertextformat bearbeiten</a:t>
            </a:r>
          </a:p>
        </p:txBody>
      </p:sp>
      <p:sp>
        <p:nvSpPr>
          <p:cNvPr id="22" name="Rechteck 21"/>
          <p:cNvSpPr/>
          <p:nvPr userDrawn="1"/>
        </p:nvSpPr>
        <p:spPr>
          <a:xfrm>
            <a:off x="6378861" y="3619501"/>
            <a:ext cx="5334001" cy="287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23" name="Grafik 2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466990" y="6490985"/>
            <a:ext cx="5110404" cy="117779"/>
          </a:xfrm>
          <a:prstGeom prst="rect">
            <a:avLst/>
          </a:prstGeom>
        </p:spPr>
      </p:pic>
      <p:sp>
        <p:nvSpPr>
          <p:cNvPr id="24" name="Textplatzhalter 16"/>
          <p:cNvSpPr>
            <a:spLocks noGrp="1"/>
          </p:cNvSpPr>
          <p:nvPr>
            <p:ph type="body" sz="quarter" idx="16" hasCustomPrompt="1"/>
          </p:nvPr>
        </p:nvSpPr>
        <p:spPr>
          <a:xfrm>
            <a:off x="6378859" y="3837290"/>
            <a:ext cx="4766732" cy="353943"/>
          </a:xfrm>
          <a:solidFill>
            <a:srgbClr val="FECA16"/>
          </a:solidFill>
        </p:spPr>
        <p:txBody>
          <a:bodyPr lIns="180000" rIns="180000">
            <a:spAutoFit/>
          </a:bodyPr>
          <a:lstStyle>
            <a:lvl1pPr marL="0" indent="0">
              <a:buNone/>
              <a:defRPr>
                <a:solidFill>
                  <a:srgbClr val="124898"/>
                </a:solidFill>
                <a:latin typeface="+mj-lt"/>
              </a:defRPr>
            </a:lvl1pPr>
            <a:lvl2pPr marL="457200" indent="0">
              <a:buNone/>
              <a:defRPr>
                <a:solidFill>
                  <a:srgbClr val="124898"/>
                </a:solidFill>
                <a:latin typeface="+mj-lt"/>
              </a:defRPr>
            </a:lvl2pPr>
            <a:lvl3pPr marL="914400" indent="0">
              <a:buNone/>
              <a:defRPr>
                <a:solidFill>
                  <a:srgbClr val="124898"/>
                </a:solidFill>
                <a:latin typeface="+mj-lt"/>
              </a:defRPr>
            </a:lvl3pPr>
            <a:lvl4pPr marL="1371600" indent="0">
              <a:buNone/>
              <a:defRPr>
                <a:solidFill>
                  <a:srgbClr val="124898"/>
                </a:solidFill>
                <a:latin typeface="+mj-lt"/>
              </a:defRPr>
            </a:lvl4pPr>
            <a:lvl5pPr marL="1828800" indent="0">
              <a:buNone/>
              <a:defRPr>
                <a:solidFill>
                  <a:srgbClr val="124898"/>
                </a:solidFill>
                <a:latin typeface="+mj-lt"/>
              </a:defRPr>
            </a:lvl5pPr>
          </a:lstStyle>
          <a:p>
            <a:pPr lvl="0"/>
            <a:r>
              <a:rPr lang="de-DE" dirty="0"/>
              <a:t>Mastertextformat bearbeiten</a:t>
            </a:r>
          </a:p>
        </p:txBody>
      </p:sp>
      <p:sp>
        <p:nvSpPr>
          <p:cNvPr id="25" name="Content Placeholder 2"/>
          <p:cNvSpPr>
            <a:spLocks noGrp="1"/>
          </p:cNvSpPr>
          <p:nvPr>
            <p:ph sz="half" idx="17"/>
          </p:nvPr>
        </p:nvSpPr>
        <p:spPr>
          <a:xfrm>
            <a:off x="490296" y="4176159"/>
            <a:ext cx="5334000" cy="2305475"/>
          </a:xfrm>
        </p:spPr>
        <p:txBody>
          <a:bodyPr lIns="180000" tIns="180000" rIns="180000" bIns="180000"/>
          <a:lstStyle>
            <a:lvl1pPr>
              <a:defRPr sz="1400"/>
            </a:lvl1pPr>
            <a:lvl2pPr>
              <a:defRPr sz="1400"/>
            </a:lvl2pPr>
            <a:lvl3pPr>
              <a:defRPr sz="1200"/>
            </a:lvl3pPr>
            <a:lvl4pPr>
              <a:defRPr sz="1200"/>
            </a:lvl4pPr>
            <a:lvl5pPr>
              <a:defRPr sz="12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26" name="Content Placeholder 2"/>
          <p:cNvSpPr>
            <a:spLocks noGrp="1"/>
          </p:cNvSpPr>
          <p:nvPr>
            <p:ph sz="half" idx="18"/>
          </p:nvPr>
        </p:nvSpPr>
        <p:spPr>
          <a:xfrm>
            <a:off x="6379633" y="4196331"/>
            <a:ext cx="5334000" cy="2289336"/>
          </a:xfrm>
        </p:spPr>
        <p:txBody>
          <a:bodyPr lIns="180000" tIns="180000" rIns="180000" bIns="180000"/>
          <a:lstStyle>
            <a:lvl1pPr>
              <a:defRPr sz="1400"/>
            </a:lvl1pPr>
            <a:lvl2pPr>
              <a:defRPr sz="1400"/>
            </a:lvl2pPr>
            <a:lvl3pPr>
              <a:defRPr sz="1200"/>
            </a:lvl3pPr>
            <a:lvl4pPr>
              <a:defRPr sz="1200"/>
            </a:lvl4pPr>
            <a:lvl5pPr>
              <a:defRPr sz="12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extLst>
      <p:ext uri="{BB962C8B-B14F-4D97-AF65-F5344CB8AC3E}">
        <p14:creationId xmlns:p14="http://schemas.microsoft.com/office/powerpoint/2010/main" val="2622998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 mit Text">
    <p:spTree>
      <p:nvGrpSpPr>
        <p:cNvPr id="1" name=""/>
        <p:cNvGrpSpPr/>
        <p:nvPr/>
      </p:nvGrpSpPr>
      <p:grpSpPr>
        <a:xfrm>
          <a:off x="0" y="0"/>
          <a:ext cx="0" cy="0"/>
          <a:chOff x="0" y="0"/>
          <a:chExt cx="0" cy="0"/>
        </a:xfrm>
      </p:grpSpPr>
      <p:sp>
        <p:nvSpPr>
          <p:cNvPr id="9" name="Rechteck 8"/>
          <p:cNvSpPr/>
          <p:nvPr userDrawn="1"/>
        </p:nvSpPr>
        <p:spPr>
          <a:xfrm>
            <a:off x="478369" y="368303"/>
            <a:ext cx="11235267" cy="6121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 name="Title 1"/>
          <p:cNvSpPr>
            <a:spLocks noGrp="1"/>
          </p:cNvSpPr>
          <p:nvPr>
            <p:ph type="title"/>
          </p:nvPr>
        </p:nvSpPr>
        <p:spPr>
          <a:xfrm>
            <a:off x="6457953" y="628747"/>
            <a:ext cx="4108449" cy="369332"/>
          </a:xfrm>
          <a:solidFill>
            <a:srgbClr val="FECA16"/>
          </a:solidFill>
        </p:spPr>
        <p:txBody>
          <a:bodyPr anchor="ctr">
            <a:spAutoFit/>
          </a:bodyPr>
          <a:lstStyle>
            <a:lvl1pPr>
              <a:defRPr sz="2000">
                <a:solidFill>
                  <a:srgbClr val="124898"/>
                </a:solidFill>
              </a:defRPr>
            </a:lvl1pPr>
          </a:lstStyle>
          <a:p>
            <a:r>
              <a:rPr lang="de-DE" dirty="0"/>
              <a:t>Mastertitelformat bearbeiten</a:t>
            </a:r>
            <a:endParaRPr lang="en-US" dirty="0"/>
          </a:p>
        </p:txBody>
      </p:sp>
      <p:sp>
        <p:nvSpPr>
          <p:cNvPr id="4" name="Content Placeholder 3"/>
          <p:cNvSpPr>
            <a:spLocks noGrp="1"/>
          </p:cNvSpPr>
          <p:nvPr>
            <p:ph sz="half" idx="2"/>
          </p:nvPr>
        </p:nvSpPr>
        <p:spPr>
          <a:xfrm>
            <a:off x="6457952" y="1143000"/>
            <a:ext cx="4895851" cy="5073650"/>
          </a:xfrm>
        </p:spPr>
        <p:txBody>
          <a:bodyPr lIns="0" tIns="90000" rIns="0" bIns="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r>
              <a:rPr lang="de-DE"/>
              <a:t>Katze, LB Rainbow</a:t>
            </a:r>
          </a:p>
        </p:txBody>
      </p:sp>
      <p:sp>
        <p:nvSpPr>
          <p:cNvPr id="6" name="Footer Placeholder 5"/>
          <p:cNvSpPr>
            <a:spLocks noGrp="1"/>
          </p:cNvSpPr>
          <p:nvPr>
            <p:ph type="ftr" sz="quarter" idx="11"/>
          </p:nvPr>
        </p:nvSpPr>
        <p:spPr/>
        <p:txBody>
          <a:bodyPr/>
          <a:lstStyle/>
          <a:p>
            <a:r>
              <a:rPr lang="de-DE"/>
              <a:t>BdP LV Hessen AK Rainbow</a:t>
            </a:r>
          </a:p>
        </p:txBody>
      </p:sp>
      <p:sp>
        <p:nvSpPr>
          <p:cNvPr id="7" name="Slide Number Placeholder 6"/>
          <p:cNvSpPr>
            <a:spLocks noGrp="1"/>
          </p:cNvSpPr>
          <p:nvPr>
            <p:ph type="sldNum" sz="quarter" idx="12"/>
          </p:nvPr>
        </p:nvSpPr>
        <p:spPr/>
        <p:txBody>
          <a:bodyPr/>
          <a:lstStyle/>
          <a:p>
            <a:fld id="{F8611F37-E403-4212-8973-081E8AB0D430}" type="slidenum">
              <a:rPr lang="de-DE" smtClean="0"/>
              <a:t>‹Nr.›</a:t>
            </a:fld>
            <a:endParaRPr lang="de-DE"/>
          </a:p>
        </p:txBody>
      </p:sp>
      <p:pic>
        <p:nvPicPr>
          <p:cNvPr id="14" name="Grafik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4465" y="6489700"/>
            <a:ext cx="11274137" cy="259834"/>
          </a:xfrm>
          <a:prstGeom prst="rect">
            <a:avLst/>
          </a:prstGeom>
        </p:spPr>
      </p:pic>
      <p:sp>
        <p:nvSpPr>
          <p:cNvPr id="13" name="Bildplatzhalter 12"/>
          <p:cNvSpPr>
            <a:spLocks noGrp="1"/>
          </p:cNvSpPr>
          <p:nvPr>
            <p:ph type="pic" sz="quarter" idx="15"/>
          </p:nvPr>
        </p:nvSpPr>
        <p:spPr>
          <a:xfrm>
            <a:off x="478367" y="368303"/>
            <a:ext cx="5617632" cy="6118227"/>
          </a:xfrm>
        </p:spPr>
        <p:txBody>
          <a:bodyPr/>
          <a:lstStyle/>
          <a:p>
            <a:r>
              <a:rPr lang="de-DE"/>
              <a:t>Bild auf Platzhalter ziehen oder durch Klicken auf Symbol hinzufügen</a:t>
            </a:r>
            <a:endParaRPr lang="de-DE" dirty="0"/>
          </a:p>
        </p:txBody>
      </p:sp>
    </p:spTree>
    <p:extLst>
      <p:ext uri="{BB962C8B-B14F-4D97-AF65-F5344CB8AC3E}">
        <p14:creationId xmlns:p14="http://schemas.microsoft.com/office/powerpoint/2010/main" val="2691185007"/>
      </p:ext>
    </p:extLst>
  </p:cSld>
  <p:clrMapOvr>
    <a:masterClrMapping/>
  </p:clrMapOvr>
  <p:extLst>
    <p:ext uri="{DCECCB84-F9BA-43D5-87BE-67443E8EF086}">
      <p15:sldGuideLst xmlns:p15="http://schemas.microsoft.com/office/powerpoint/2012/main">
        <p15:guide id="1" pos="3840" userDrawn="1">
          <p15:clr>
            <a:srgbClr val="FBAE40"/>
          </p15:clr>
        </p15:guide>
        <p15:guide id="2" pos="4068" userDrawn="1">
          <p15:clr>
            <a:srgbClr val="C35E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ldelement">
    <p:spTree>
      <p:nvGrpSpPr>
        <p:cNvPr id="1" name=""/>
        <p:cNvGrpSpPr/>
        <p:nvPr/>
      </p:nvGrpSpPr>
      <p:grpSpPr>
        <a:xfrm>
          <a:off x="0" y="0"/>
          <a:ext cx="0" cy="0"/>
          <a:chOff x="0" y="0"/>
          <a:chExt cx="0" cy="0"/>
        </a:xfrm>
      </p:grpSpPr>
      <p:sp>
        <p:nvSpPr>
          <p:cNvPr id="13" name="Bildplatzhalter 12"/>
          <p:cNvSpPr>
            <a:spLocks noGrp="1"/>
          </p:cNvSpPr>
          <p:nvPr>
            <p:ph type="pic" sz="quarter" idx="15"/>
          </p:nvPr>
        </p:nvSpPr>
        <p:spPr>
          <a:xfrm>
            <a:off x="478368" y="368303"/>
            <a:ext cx="11180233" cy="6118227"/>
          </a:xfrm>
        </p:spPr>
        <p:txBody>
          <a:bodyPr/>
          <a:lstStyle/>
          <a:p>
            <a:r>
              <a:rPr lang="de-DE"/>
              <a:t>Bild auf Platzhalter ziehen oder durch Klicken auf Symbol hinzufügen</a:t>
            </a:r>
            <a:endParaRPr lang="de-DE" dirty="0"/>
          </a:p>
        </p:txBody>
      </p:sp>
      <p:sp>
        <p:nvSpPr>
          <p:cNvPr id="5" name="Date Placeholder 4"/>
          <p:cNvSpPr>
            <a:spLocks noGrp="1"/>
          </p:cNvSpPr>
          <p:nvPr>
            <p:ph type="dt" sz="half" idx="10"/>
          </p:nvPr>
        </p:nvSpPr>
        <p:spPr/>
        <p:txBody>
          <a:bodyPr/>
          <a:lstStyle/>
          <a:p>
            <a:r>
              <a:rPr lang="de-DE"/>
              <a:t>Katze, LB Rainbow</a:t>
            </a:r>
          </a:p>
        </p:txBody>
      </p:sp>
      <p:sp>
        <p:nvSpPr>
          <p:cNvPr id="6" name="Footer Placeholder 5"/>
          <p:cNvSpPr>
            <a:spLocks noGrp="1"/>
          </p:cNvSpPr>
          <p:nvPr>
            <p:ph type="ftr" sz="quarter" idx="11"/>
          </p:nvPr>
        </p:nvSpPr>
        <p:spPr/>
        <p:txBody>
          <a:bodyPr/>
          <a:lstStyle/>
          <a:p>
            <a:r>
              <a:rPr lang="de-DE"/>
              <a:t>BdP LV Hessen AK Rainbow</a:t>
            </a:r>
          </a:p>
        </p:txBody>
      </p:sp>
      <p:sp>
        <p:nvSpPr>
          <p:cNvPr id="7" name="Slide Number Placeholder 6"/>
          <p:cNvSpPr>
            <a:spLocks noGrp="1"/>
          </p:cNvSpPr>
          <p:nvPr>
            <p:ph type="sldNum" sz="quarter" idx="12"/>
          </p:nvPr>
        </p:nvSpPr>
        <p:spPr/>
        <p:txBody>
          <a:bodyPr/>
          <a:lstStyle/>
          <a:p>
            <a:fld id="{F8611F37-E403-4212-8973-081E8AB0D430}" type="slidenum">
              <a:rPr lang="de-DE" smtClean="0"/>
              <a:t>‹Nr.›</a:t>
            </a:fld>
            <a:endParaRPr lang="de-DE"/>
          </a:p>
        </p:txBody>
      </p:sp>
      <p:pic>
        <p:nvPicPr>
          <p:cNvPr id="14" name="Grafik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4465" y="6489700"/>
            <a:ext cx="11274137" cy="259834"/>
          </a:xfrm>
          <a:prstGeom prst="rect">
            <a:avLst/>
          </a:prstGeom>
        </p:spPr>
      </p:pic>
    </p:spTree>
    <p:extLst>
      <p:ext uri="{BB962C8B-B14F-4D97-AF65-F5344CB8AC3E}">
        <p14:creationId xmlns:p14="http://schemas.microsoft.com/office/powerpoint/2010/main" val="3169721564"/>
      </p:ext>
    </p:extLst>
  </p:cSld>
  <p:clrMapOvr>
    <a:masterClrMapping/>
  </p:clrMapOvr>
  <p:extLst>
    <p:ext uri="{DCECCB84-F9BA-43D5-87BE-67443E8EF086}">
      <p15:sldGuideLst xmlns:p15="http://schemas.microsoft.com/office/powerpoint/2012/main">
        <p15:guide id="1" pos="3840" userDrawn="1">
          <p15:clr>
            <a:srgbClr val="FBAE40"/>
          </p15:clr>
        </p15:guide>
        <p15:guide id="2" pos="4068" userDrawn="1">
          <p15:clr>
            <a:srgbClr val="C35E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de-DE" dirty="0"/>
              <a:t>Mastertitelformat bearbeiten</a:t>
            </a:r>
            <a:endParaRPr lang="en-US" dirty="0"/>
          </a:p>
        </p:txBody>
      </p:sp>
      <p:sp>
        <p:nvSpPr>
          <p:cNvPr id="3" name="Text Placeholder 2"/>
          <p:cNvSpPr>
            <a:spLocks noGrp="1"/>
          </p:cNvSpPr>
          <p:nvPr>
            <p:ph type="body" idx="1"/>
          </p:nvPr>
        </p:nvSpPr>
        <p:spPr>
          <a:xfrm>
            <a:off x="839789" y="2061877"/>
            <a:ext cx="5157787" cy="443198"/>
          </a:xfrm>
        </p:spPr>
        <p:txBody>
          <a:bodyPr anchor="b">
            <a:sp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4" name="Content Placeholder 3"/>
          <p:cNvSpPr>
            <a:spLocks noGrp="1"/>
          </p:cNvSpPr>
          <p:nvPr>
            <p:ph sz="half" idx="2"/>
          </p:nvPr>
        </p:nvSpPr>
        <p:spPr>
          <a:xfrm>
            <a:off x="839789"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172202" y="2061877"/>
            <a:ext cx="5183188" cy="443198"/>
          </a:xfrm>
        </p:spPr>
        <p:txBody>
          <a:bodyPr anchor="b">
            <a:sp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6" name="Content Placeholder 5"/>
          <p:cNvSpPr>
            <a:spLocks noGrp="1"/>
          </p:cNvSpPr>
          <p:nvPr>
            <p:ph sz="quarter" idx="4"/>
          </p:nvPr>
        </p:nvSpPr>
        <p:spPr>
          <a:xfrm>
            <a:off x="6172202"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r>
              <a:rPr lang="de-DE"/>
              <a:t>Katze, LB Rainbow</a:t>
            </a:r>
          </a:p>
        </p:txBody>
      </p:sp>
      <p:sp>
        <p:nvSpPr>
          <p:cNvPr id="8" name="Footer Placeholder 7"/>
          <p:cNvSpPr>
            <a:spLocks noGrp="1"/>
          </p:cNvSpPr>
          <p:nvPr>
            <p:ph type="ftr" sz="quarter" idx="11"/>
          </p:nvPr>
        </p:nvSpPr>
        <p:spPr/>
        <p:txBody>
          <a:bodyPr/>
          <a:lstStyle/>
          <a:p>
            <a:r>
              <a:rPr lang="de-DE"/>
              <a:t>BdP LV Hessen AK Rainbow</a:t>
            </a:r>
          </a:p>
        </p:txBody>
      </p:sp>
      <p:sp>
        <p:nvSpPr>
          <p:cNvPr id="9" name="Slide Number Placeholder 8"/>
          <p:cNvSpPr>
            <a:spLocks noGrp="1"/>
          </p:cNvSpPr>
          <p:nvPr>
            <p:ph type="sldNum" sz="quarter" idx="12"/>
          </p:nvPr>
        </p:nvSpPr>
        <p:spPr/>
        <p:txBody>
          <a:bodyPr/>
          <a:lstStyle/>
          <a:p>
            <a:fld id="{F8611F37-E403-4212-8973-081E8AB0D430}" type="slidenum">
              <a:rPr lang="de-DE" smtClean="0"/>
              <a:t>‹Nr.›</a:t>
            </a:fld>
            <a:endParaRPr lang="de-DE"/>
          </a:p>
        </p:txBody>
      </p:sp>
    </p:spTree>
    <p:extLst>
      <p:ext uri="{BB962C8B-B14F-4D97-AF65-F5344CB8AC3E}">
        <p14:creationId xmlns:p14="http://schemas.microsoft.com/office/powerpoint/2010/main" val="2592755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a:xfrm>
            <a:off x="478367" y="368302"/>
            <a:ext cx="10515600" cy="1325563"/>
          </a:xfrm>
        </p:spPr>
        <p:txBody>
          <a:bodyPr anchor="t"/>
          <a:lstStyle>
            <a:lvl1pPr>
              <a:defRPr>
                <a:solidFill>
                  <a:schemeClr val="bg1"/>
                </a:solidFill>
              </a:defRPr>
            </a:lvl1pPr>
          </a:lstStyle>
          <a:p>
            <a:r>
              <a:rPr lang="de-DE" dirty="0"/>
              <a:t>Mastertitelformat bearbeiten</a:t>
            </a:r>
            <a:endParaRPr lang="en-US" dirty="0"/>
          </a:p>
        </p:txBody>
      </p:sp>
      <p:sp>
        <p:nvSpPr>
          <p:cNvPr id="3" name="Date Placeholder 2"/>
          <p:cNvSpPr>
            <a:spLocks noGrp="1"/>
          </p:cNvSpPr>
          <p:nvPr>
            <p:ph type="dt" sz="half" idx="10"/>
          </p:nvPr>
        </p:nvSpPr>
        <p:spPr/>
        <p:txBody>
          <a:bodyPr/>
          <a:lstStyle/>
          <a:p>
            <a:r>
              <a:rPr lang="de-DE"/>
              <a:t>Katze, LB Rainbow</a:t>
            </a:r>
          </a:p>
        </p:txBody>
      </p:sp>
      <p:sp>
        <p:nvSpPr>
          <p:cNvPr id="4" name="Footer Placeholder 3"/>
          <p:cNvSpPr>
            <a:spLocks noGrp="1"/>
          </p:cNvSpPr>
          <p:nvPr>
            <p:ph type="ftr" sz="quarter" idx="11"/>
          </p:nvPr>
        </p:nvSpPr>
        <p:spPr/>
        <p:txBody>
          <a:bodyPr/>
          <a:lstStyle/>
          <a:p>
            <a:r>
              <a:rPr lang="de-DE"/>
              <a:t>BdP LV Hessen AK Rainbow</a:t>
            </a:r>
          </a:p>
        </p:txBody>
      </p:sp>
      <p:sp>
        <p:nvSpPr>
          <p:cNvPr id="5" name="Slide Number Placeholder 4"/>
          <p:cNvSpPr>
            <a:spLocks noGrp="1"/>
          </p:cNvSpPr>
          <p:nvPr>
            <p:ph type="sldNum" sz="quarter" idx="12"/>
          </p:nvPr>
        </p:nvSpPr>
        <p:spPr/>
        <p:txBody>
          <a:bodyPr/>
          <a:lstStyle/>
          <a:p>
            <a:fld id="{F8611F37-E403-4212-8973-081E8AB0D430}" type="slidenum">
              <a:rPr lang="de-DE" smtClean="0"/>
              <a:t>‹Nr.›</a:t>
            </a:fld>
            <a:endParaRPr lang="de-DE"/>
          </a:p>
        </p:txBody>
      </p:sp>
    </p:spTree>
    <p:extLst>
      <p:ext uri="{BB962C8B-B14F-4D97-AF65-F5344CB8AC3E}">
        <p14:creationId xmlns:p14="http://schemas.microsoft.com/office/powerpoint/2010/main" val="2459159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extLst>
              <a:ext uri="{28A0092B-C50C-407E-A947-70E740481C1C}">
                <a14:useLocalDpi xmlns:a14="http://schemas.microsoft.com/office/drawing/2010/main"/>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753990"/>
            <a:ext cx="10515600" cy="547842"/>
          </a:xfrm>
          <a:prstGeom prst="rect">
            <a:avLst/>
          </a:prstGeom>
        </p:spPr>
        <p:txBody>
          <a:bodyPr vert="horz" lIns="91440" tIns="45720" rIns="91440" bIns="45720" rtlCol="0" anchor="ctr">
            <a:spAutoFit/>
          </a:bodyPr>
          <a:lstStyle/>
          <a:p>
            <a:r>
              <a:rPr lang="de-DE" dirty="0"/>
              <a:t>Titelmasterformat durch Klicken bearbeiten</a:t>
            </a:r>
            <a:endParaRPr lang="en-US" dirty="0"/>
          </a:p>
        </p:txBody>
      </p:sp>
      <p:sp>
        <p:nvSpPr>
          <p:cNvPr id="3" name="Text Placeholder 2"/>
          <p:cNvSpPr>
            <a:spLocks noGrp="1"/>
          </p:cNvSpPr>
          <p:nvPr>
            <p:ph type="body" idx="1"/>
          </p:nvPr>
        </p:nvSpPr>
        <p:spPr>
          <a:xfrm>
            <a:off x="838202" y="1690690"/>
            <a:ext cx="10515599" cy="4525960"/>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2"/>
          </p:nvPr>
        </p:nvSpPr>
        <p:spPr>
          <a:xfrm>
            <a:off x="838200" y="6492878"/>
            <a:ext cx="2743200" cy="365125"/>
          </a:xfrm>
          <a:prstGeom prst="rect">
            <a:avLst/>
          </a:prstGeom>
        </p:spPr>
        <p:txBody>
          <a:bodyPr vert="horz" lIns="91440" tIns="45720" rIns="91440" bIns="45720" rtlCol="0" anchor="ctr"/>
          <a:lstStyle>
            <a:lvl1pPr algn="l">
              <a:defRPr sz="1000">
                <a:solidFill>
                  <a:schemeClr val="bg1"/>
                </a:solidFill>
                <a:latin typeface="+mj-lt"/>
              </a:defRPr>
            </a:lvl1pPr>
          </a:lstStyle>
          <a:p>
            <a:r>
              <a:rPr lang="de-DE"/>
              <a:t>Katze, LB Rainbow</a:t>
            </a:r>
            <a:endParaRPr lang="de-DE" dirty="0"/>
          </a:p>
        </p:txBody>
      </p:sp>
      <p:sp>
        <p:nvSpPr>
          <p:cNvPr id="5" name="Footer Placeholder 4"/>
          <p:cNvSpPr>
            <a:spLocks noGrp="1"/>
          </p:cNvSpPr>
          <p:nvPr>
            <p:ph type="ftr" sz="quarter" idx="3"/>
          </p:nvPr>
        </p:nvSpPr>
        <p:spPr>
          <a:xfrm>
            <a:off x="4038600" y="6489704"/>
            <a:ext cx="4114800" cy="365125"/>
          </a:xfrm>
          <a:prstGeom prst="rect">
            <a:avLst/>
          </a:prstGeom>
        </p:spPr>
        <p:txBody>
          <a:bodyPr vert="horz" lIns="91440" tIns="45720" rIns="91440" bIns="45720" rtlCol="0" anchor="ctr"/>
          <a:lstStyle>
            <a:lvl1pPr algn="ctr">
              <a:defRPr sz="1000">
                <a:solidFill>
                  <a:schemeClr val="bg1"/>
                </a:solidFill>
                <a:latin typeface="+mj-lt"/>
              </a:defRPr>
            </a:lvl1pPr>
          </a:lstStyle>
          <a:p>
            <a:r>
              <a:rPr lang="de-DE"/>
              <a:t>BdP LV Hessen AK Rainbow</a:t>
            </a:r>
          </a:p>
        </p:txBody>
      </p:sp>
      <p:sp>
        <p:nvSpPr>
          <p:cNvPr id="6" name="Slide Number Placeholder 5"/>
          <p:cNvSpPr>
            <a:spLocks noGrp="1"/>
          </p:cNvSpPr>
          <p:nvPr>
            <p:ph type="sldNum" sz="quarter" idx="4"/>
          </p:nvPr>
        </p:nvSpPr>
        <p:spPr>
          <a:xfrm>
            <a:off x="8610600" y="6489704"/>
            <a:ext cx="2743200" cy="365125"/>
          </a:xfrm>
          <a:prstGeom prst="rect">
            <a:avLst/>
          </a:prstGeom>
        </p:spPr>
        <p:txBody>
          <a:bodyPr vert="horz" lIns="91440" tIns="45720" rIns="91440" bIns="45720" rtlCol="0" anchor="ctr"/>
          <a:lstStyle>
            <a:lvl1pPr algn="r">
              <a:defRPr sz="1000">
                <a:solidFill>
                  <a:schemeClr val="bg1"/>
                </a:solidFill>
                <a:latin typeface="+mj-lt"/>
              </a:defRPr>
            </a:lvl1pPr>
          </a:lstStyle>
          <a:p>
            <a:fld id="{F8611F37-E403-4212-8973-081E8AB0D430}" type="slidenum">
              <a:rPr lang="de-DE" smtClean="0"/>
              <a:pPr/>
              <a:t>‹Nr.›</a:t>
            </a:fld>
            <a:endParaRPr lang="de-DE"/>
          </a:p>
        </p:txBody>
      </p:sp>
    </p:spTree>
    <p:extLst>
      <p:ext uri="{BB962C8B-B14F-4D97-AF65-F5344CB8AC3E}">
        <p14:creationId xmlns:p14="http://schemas.microsoft.com/office/powerpoint/2010/main" val="2290666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4" r:id="rId5"/>
    <p:sldLayoutId id="2147483672" r:id="rId6"/>
    <p:sldLayoutId id="2147483673" r:id="rId7"/>
    <p:sldLayoutId id="2147483665" r:id="rId8"/>
    <p:sldLayoutId id="2147483666" r:id="rId9"/>
    <p:sldLayoutId id="2147483667" r:id="rId10"/>
    <p:sldLayoutId id="2147483668" r:id="rId11"/>
    <p:sldLayoutId id="2147483669" r:id="rId12"/>
    <p:sldLayoutId id="2147483670" r:id="rId13"/>
    <p:sldLayoutId id="2147483671" r:id="rId14"/>
  </p:sldLayoutIdLst>
  <p:hf hd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52000" indent="-252000" algn="l" defTabSz="914400" rtl="0" eaLnBrk="1" latinLnBrk="0" hangingPunct="1">
        <a:lnSpc>
          <a:spcPct val="120000"/>
        </a:lnSpc>
        <a:spcBef>
          <a:spcPts val="1000"/>
        </a:spcBef>
        <a:buFont typeface="Aleo" panose="020F0502020204030203"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leo" panose="020F0502020204030203"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leo" panose="020F0502020204030203"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leo" panose="020F0502020204030203" pitchFamily="34" charset="0"/>
        <a:buChar char="›"/>
        <a:defRPr sz="1800" b="0" i="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leo" panose="020F0502020204030203"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orient="horz" pos="4088" userDrawn="1">
          <p15:clr>
            <a:srgbClr val="F26B43"/>
          </p15:clr>
        </p15:guide>
        <p15:guide id="3" pos="7379" userDrawn="1">
          <p15:clr>
            <a:srgbClr val="F26B43"/>
          </p15:clr>
        </p15:guide>
        <p15:guide id="4" pos="301" userDrawn="1">
          <p15:clr>
            <a:srgbClr val="F26B43"/>
          </p15:clr>
        </p15:guide>
        <p15:guide id="5" pos="528" userDrawn="1">
          <p15:clr>
            <a:srgbClr val="547EBF"/>
          </p15:clr>
        </p15:guide>
        <p15:guide id="6" orient="horz" pos="399" userDrawn="1">
          <p15:clr>
            <a:srgbClr val="547EBF"/>
          </p15:clr>
        </p15:guide>
        <p15:guide id="7" orient="horz" pos="3916" userDrawn="1">
          <p15:clr>
            <a:srgbClr val="547EBF"/>
          </p15:clr>
        </p15:guide>
        <p15:guide id="8" pos="7149" userDrawn="1">
          <p15:clr>
            <a:srgbClr val="547EBF"/>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8.xml.rels><?xml version="1.0" encoding="UTF-8" standalone="yes"?>
<Relationships xmlns="http://schemas.openxmlformats.org/package/2006/relationships"><Relationship Id="rId8" Type="http://schemas.openxmlformats.org/officeDocument/2006/relationships/hyperlink" Target="https://de.wikipedia.org/wiki/Hongkong" TargetMode="External"/><Relationship Id="rId3" Type="http://schemas.openxmlformats.org/officeDocument/2006/relationships/image" Target="../media/image5.png"/><Relationship Id="rId7" Type="http://schemas.openxmlformats.org/officeDocument/2006/relationships/hyperlink" Target="https://de.wikipedia.org/wiki/Kolumbien"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s://de.wikipedia.org/wiki/Victoria_(Australien)" TargetMode="External"/><Relationship Id="rId5" Type="http://schemas.openxmlformats.org/officeDocument/2006/relationships/hyperlink" Target="https://de.wikipedia.org/wiki/Nordirland" TargetMode="External"/><Relationship Id="rId4" Type="http://schemas.openxmlformats.org/officeDocument/2006/relationships/hyperlink" Target="https://de.wikipedia.org/wiki/Europ%C3%A4ischer_Gerichtshof_f%C3%BCr_Menschenrechte"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35.jpeg"/><Relationship Id="rId13" Type="http://schemas.openxmlformats.org/officeDocument/2006/relationships/image" Target="../media/image40.jpeg"/><Relationship Id="rId3" Type="http://schemas.openxmlformats.org/officeDocument/2006/relationships/image" Target="../media/image30.jpeg"/><Relationship Id="rId7" Type="http://schemas.openxmlformats.org/officeDocument/2006/relationships/image" Target="../media/image34.jpeg"/><Relationship Id="rId12" Type="http://schemas.openxmlformats.org/officeDocument/2006/relationships/image" Target="../media/image39.jpe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33.jpeg"/><Relationship Id="rId11" Type="http://schemas.openxmlformats.org/officeDocument/2006/relationships/image" Target="../media/image38.jpeg"/><Relationship Id="rId5" Type="http://schemas.openxmlformats.org/officeDocument/2006/relationships/image" Target="../media/image32.jpeg"/><Relationship Id="rId10" Type="http://schemas.openxmlformats.org/officeDocument/2006/relationships/image" Target="../media/image37.jpeg"/><Relationship Id="rId4" Type="http://schemas.openxmlformats.org/officeDocument/2006/relationships/image" Target="../media/image31.jpeg"/><Relationship Id="rId9" Type="http://schemas.openxmlformats.org/officeDocument/2006/relationships/image" Target="../media/image36.jpeg"/><Relationship Id="rId14" Type="http://schemas.openxmlformats.org/officeDocument/2006/relationships/image" Target="../media/image41.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11" name="Textfeld 10">
            <a:extLst>
              <a:ext uri="{FF2B5EF4-FFF2-40B4-BE49-F238E27FC236}">
                <a16:creationId xmlns:a16="http://schemas.microsoft.com/office/drawing/2014/main" id="{242113B1-CE25-9539-D9CF-0836A2BB290C}"/>
              </a:ext>
            </a:extLst>
          </p:cNvPr>
          <p:cNvSpPr txBox="1"/>
          <p:nvPr/>
        </p:nvSpPr>
        <p:spPr>
          <a:xfrm>
            <a:off x="1241174" y="4071144"/>
            <a:ext cx="4114800" cy="1600438"/>
          </a:xfrm>
          <a:prstGeom prst="rect">
            <a:avLst/>
          </a:prstGeom>
          <a:noFill/>
        </p:spPr>
        <p:txBody>
          <a:bodyPr wrap="square" rtlCol="0">
            <a:spAutoFit/>
          </a:bodyPr>
          <a:lstStyle/>
          <a:p>
            <a:r>
              <a:rPr lang="de-DE" sz="1400" b="1" dirty="0"/>
              <a:t>Ca. 300.000 – 30.000 v. Chr.</a:t>
            </a:r>
          </a:p>
          <a:p>
            <a:endParaRPr lang="de-DE" sz="1400" dirty="0"/>
          </a:p>
          <a:p>
            <a:r>
              <a:rPr lang="de-DE" sz="1400" dirty="0"/>
              <a:t>Jäger und Sammler? Funde zeigen, dass nicht wie angenommen nur Männer für die Jagd und Frauen für die Höhle zuständig waren: viel mehr gab es eine gleichberechtigte Arbeitsteilung und auf Jagd gingen alle.</a:t>
            </a:r>
          </a:p>
        </p:txBody>
      </p:sp>
      <p:pic>
        <p:nvPicPr>
          <p:cNvPr id="1026" name="Picture 2" descr="Grotte dell'Addaura - Balarm.it">
            <a:extLst>
              <a:ext uri="{FF2B5EF4-FFF2-40B4-BE49-F238E27FC236}">
                <a16:creationId xmlns:a16="http://schemas.microsoft.com/office/drawing/2014/main" id="{85224BF9-87D1-0C7B-E949-AC8C6C7AF7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6027" y="4107720"/>
            <a:ext cx="4310661" cy="2246769"/>
          </a:xfrm>
          <a:prstGeom prst="rect">
            <a:avLst/>
          </a:prstGeom>
          <a:noFill/>
          <a:extLst>
            <a:ext uri="{909E8E84-426E-40DD-AFC4-6F175D3DCCD1}">
              <a14:hiddenFill xmlns:a14="http://schemas.microsoft.com/office/drawing/2010/main">
                <a:solidFill>
                  <a:srgbClr val="FFFFFF"/>
                </a:solidFill>
              </a14:hiddenFill>
            </a:ext>
          </a:extLst>
        </p:spPr>
      </p:pic>
      <p:sp>
        <p:nvSpPr>
          <p:cNvPr id="12" name="Textfeld 11">
            <a:extLst>
              <a:ext uri="{FF2B5EF4-FFF2-40B4-BE49-F238E27FC236}">
                <a16:creationId xmlns:a16="http://schemas.microsoft.com/office/drawing/2014/main" id="{829A1FF5-35DC-201C-C439-EA3812CAB06D}"/>
              </a:ext>
            </a:extLst>
          </p:cNvPr>
          <p:cNvSpPr txBox="1"/>
          <p:nvPr/>
        </p:nvSpPr>
        <p:spPr>
          <a:xfrm>
            <a:off x="8341107" y="2110243"/>
            <a:ext cx="2862738" cy="1600438"/>
          </a:xfrm>
          <a:prstGeom prst="rect">
            <a:avLst/>
          </a:prstGeom>
          <a:noFill/>
        </p:spPr>
        <p:txBody>
          <a:bodyPr wrap="square" rtlCol="0">
            <a:spAutoFit/>
          </a:bodyPr>
          <a:lstStyle/>
          <a:p>
            <a:r>
              <a:rPr lang="de-DE" sz="1400" b="1" dirty="0"/>
              <a:t>Ca. 5.000 v. Chr.</a:t>
            </a:r>
          </a:p>
          <a:p>
            <a:endParaRPr lang="de-DE" sz="1400" dirty="0"/>
          </a:p>
          <a:p>
            <a:r>
              <a:rPr lang="de-DE" sz="1400" dirty="0"/>
              <a:t>Kunst in der europäischen Mittelsteinzeit! In der Grotte von </a:t>
            </a:r>
            <a:r>
              <a:rPr lang="de-DE" sz="1400" dirty="0" err="1"/>
              <a:t>Addaura</a:t>
            </a:r>
            <a:r>
              <a:rPr lang="de-DE" sz="1400" dirty="0"/>
              <a:t> finden wir homo-erotische Abbildungen in die Felswände gehauen.</a:t>
            </a:r>
          </a:p>
        </p:txBody>
      </p:sp>
      <p:sp>
        <p:nvSpPr>
          <p:cNvPr id="14" name="Textfeld 13">
            <a:extLst>
              <a:ext uri="{FF2B5EF4-FFF2-40B4-BE49-F238E27FC236}">
                <a16:creationId xmlns:a16="http://schemas.microsoft.com/office/drawing/2014/main" id="{6399AFF5-2A8D-6B4B-3CF6-1B117F1B87C4}"/>
              </a:ext>
            </a:extLst>
          </p:cNvPr>
          <p:cNvSpPr txBox="1"/>
          <p:nvPr/>
        </p:nvSpPr>
        <p:spPr>
          <a:xfrm>
            <a:off x="3924605" y="2266148"/>
            <a:ext cx="2862738" cy="1384995"/>
          </a:xfrm>
          <a:prstGeom prst="rect">
            <a:avLst/>
          </a:prstGeom>
          <a:noFill/>
        </p:spPr>
        <p:txBody>
          <a:bodyPr wrap="square" rtlCol="0">
            <a:spAutoFit/>
          </a:bodyPr>
          <a:lstStyle/>
          <a:p>
            <a:r>
              <a:rPr lang="de-DE" sz="1400" b="1" dirty="0"/>
              <a:t>Ca. 17.000 – 7.000 v. Chr.</a:t>
            </a:r>
          </a:p>
          <a:p>
            <a:endParaRPr lang="de-DE" sz="1400" dirty="0"/>
          </a:p>
          <a:p>
            <a:r>
              <a:rPr lang="de-DE" sz="1400" dirty="0"/>
              <a:t>Überlieferungen sprechen von „Menschen des dritten Geschlechts“, „Zwei-Geister“ oder ungeschlechtlichen Menschen</a:t>
            </a:r>
          </a:p>
        </p:txBody>
      </p:sp>
      <p:pic>
        <p:nvPicPr>
          <p:cNvPr id="16" name="Grafik 15" descr="Ein Bild, das Grafiken, Kreis, Symbol, Schrift enthält.&#10;&#10;Automatisch generierte Beschreibung">
            <a:extLst>
              <a:ext uri="{FF2B5EF4-FFF2-40B4-BE49-F238E27FC236}">
                <a16:creationId xmlns:a16="http://schemas.microsoft.com/office/drawing/2014/main" id="{8226F7E0-5D1E-7BBE-4900-F3CAFD24A6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213360" y="3727563"/>
            <a:ext cx="368296" cy="368296"/>
          </a:xfrm>
          <a:prstGeom prst="rect">
            <a:avLst/>
          </a:prstGeom>
        </p:spPr>
      </p:pic>
      <p:pic>
        <p:nvPicPr>
          <p:cNvPr id="17" name="Grafik 16" descr="Ein Bild, das Grafiken, Kreis, Symbol, Schrift enthält.&#10;&#10;Automatisch generierte Beschreibung">
            <a:extLst>
              <a:ext uri="{FF2B5EF4-FFF2-40B4-BE49-F238E27FC236}">
                <a16:creationId xmlns:a16="http://schemas.microsoft.com/office/drawing/2014/main" id="{3B5C93A0-0EBA-DCA5-574E-99756FC3D5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101673" y="3726248"/>
            <a:ext cx="368296" cy="368296"/>
          </a:xfrm>
          <a:prstGeom prst="rect">
            <a:avLst/>
          </a:prstGeom>
        </p:spPr>
      </p:pic>
      <p:pic>
        <p:nvPicPr>
          <p:cNvPr id="18" name="Grafik 17" descr="Ein Bild, das Grafiken, Kreis, Symbol, Schrift enthält.&#10;&#10;Automatisch generierte Beschreibung">
            <a:extLst>
              <a:ext uri="{FF2B5EF4-FFF2-40B4-BE49-F238E27FC236}">
                <a16:creationId xmlns:a16="http://schemas.microsoft.com/office/drawing/2014/main" id="{4E82354E-9429-EFF5-8D40-F0BB4EE79B1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8991357" y="3710681"/>
            <a:ext cx="368296" cy="368296"/>
          </a:xfrm>
          <a:prstGeom prst="rect">
            <a:avLst/>
          </a:prstGeom>
        </p:spPr>
      </p:pic>
      <p:sp>
        <p:nvSpPr>
          <p:cNvPr id="4" name="Foliennummernplatzhalter 3">
            <a:extLst>
              <a:ext uri="{FF2B5EF4-FFF2-40B4-BE49-F238E27FC236}">
                <a16:creationId xmlns:a16="http://schemas.microsoft.com/office/drawing/2014/main" id="{BE0CDDEF-B72D-1474-D123-91A592B1AAF2}"/>
              </a:ext>
            </a:extLst>
          </p:cNvPr>
          <p:cNvSpPr>
            <a:spLocks noGrp="1"/>
          </p:cNvSpPr>
          <p:nvPr>
            <p:ph type="sldNum" sz="quarter" idx="12"/>
          </p:nvPr>
        </p:nvSpPr>
        <p:spPr/>
        <p:txBody>
          <a:bodyPr/>
          <a:lstStyle/>
          <a:p>
            <a:fld id="{F8611F37-E403-4212-8973-081E8AB0D430}" type="slidenum">
              <a:rPr lang="de-DE" smtClean="0"/>
              <a:t>1</a:t>
            </a:fld>
            <a:endParaRPr lang="de-DE"/>
          </a:p>
        </p:txBody>
      </p:sp>
    </p:spTree>
    <p:extLst>
      <p:ext uri="{BB962C8B-B14F-4D97-AF65-F5344CB8AC3E}">
        <p14:creationId xmlns:p14="http://schemas.microsoft.com/office/powerpoint/2010/main" val="591802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087888" y="3726248"/>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38198" y="4094544"/>
            <a:ext cx="4114799" cy="2246769"/>
          </a:xfrm>
          <a:prstGeom prst="rect">
            <a:avLst/>
          </a:prstGeom>
          <a:noFill/>
        </p:spPr>
        <p:txBody>
          <a:bodyPr wrap="square" rtlCol="0">
            <a:spAutoFit/>
          </a:bodyPr>
          <a:lstStyle/>
          <a:p>
            <a:r>
              <a:rPr lang="de-DE" sz="1400" b="1" dirty="0"/>
              <a:t>1051</a:t>
            </a:r>
          </a:p>
          <a:p>
            <a:endParaRPr lang="de-DE" sz="1400" b="1" dirty="0"/>
          </a:p>
          <a:p>
            <a:r>
              <a:rPr lang="de-DE" sz="1400" dirty="0"/>
              <a:t>Der hl. Peter Damian verfasst das „Book of </a:t>
            </a:r>
            <a:r>
              <a:rPr lang="de-DE" sz="1400" dirty="0" err="1"/>
              <a:t>Gomorrah</a:t>
            </a:r>
            <a:r>
              <a:rPr lang="de-DE" sz="1400" dirty="0"/>
              <a:t>“, in dem er lebhaft homosexuelle Sexualpraktiken beschreibt. Er stellt fest, dass diese besonders unter Priestern weit verbreitet seien. Es gelingt ihm nicht, seine Zeitgenossen davon zu überzeugen, dass die „Sodomie“ ein Problem sei. Papst Leo IX. fasst dies als Sünde auf, weigert sich jedoch hart durchzugreifen.</a:t>
            </a:r>
          </a:p>
        </p:txBody>
      </p:sp>
      <p:sp>
        <p:nvSpPr>
          <p:cNvPr id="6" name="Textfeld 5">
            <a:extLst>
              <a:ext uri="{FF2B5EF4-FFF2-40B4-BE49-F238E27FC236}">
                <a16:creationId xmlns:a16="http://schemas.microsoft.com/office/drawing/2014/main" id="{48756223-F6BF-8A05-C67C-B9D00FD1E955}"/>
              </a:ext>
            </a:extLst>
          </p:cNvPr>
          <p:cNvSpPr txBox="1"/>
          <p:nvPr/>
        </p:nvSpPr>
        <p:spPr>
          <a:xfrm>
            <a:off x="1919561" y="2482168"/>
            <a:ext cx="2755392" cy="1169551"/>
          </a:xfrm>
          <a:prstGeom prst="rect">
            <a:avLst/>
          </a:prstGeom>
          <a:noFill/>
        </p:spPr>
        <p:txBody>
          <a:bodyPr wrap="square" rtlCol="0">
            <a:spAutoFit/>
          </a:bodyPr>
          <a:lstStyle/>
          <a:p>
            <a:r>
              <a:rPr lang="de-DE" sz="1400" b="1" dirty="0"/>
              <a:t>1073</a:t>
            </a:r>
          </a:p>
          <a:p>
            <a:endParaRPr lang="de-DE" sz="1400" b="1" dirty="0"/>
          </a:p>
          <a:p>
            <a:r>
              <a:rPr lang="de-DE" sz="1400" dirty="0"/>
              <a:t>Papst Gregor VII. ordnet an, die Werke </a:t>
            </a:r>
            <a:r>
              <a:rPr lang="de-DE" sz="1400" dirty="0" err="1"/>
              <a:t>Sapphos</a:t>
            </a:r>
            <a:r>
              <a:rPr lang="de-DE" sz="1400" dirty="0"/>
              <a:t> über lesbische Liebe öffentlich zu verbrennen.</a:t>
            </a:r>
          </a:p>
        </p:txBody>
      </p:sp>
      <p:sp>
        <p:nvSpPr>
          <p:cNvPr id="7" name="Textfeld 6">
            <a:extLst>
              <a:ext uri="{FF2B5EF4-FFF2-40B4-BE49-F238E27FC236}">
                <a16:creationId xmlns:a16="http://schemas.microsoft.com/office/drawing/2014/main" id="{64BB9834-7779-3158-DDC1-D0AB2585B31C}"/>
              </a:ext>
            </a:extLst>
          </p:cNvPr>
          <p:cNvSpPr txBox="1"/>
          <p:nvPr/>
        </p:nvSpPr>
        <p:spPr>
          <a:xfrm>
            <a:off x="4848433" y="776941"/>
            <a:ext cx="3496735" cy="2893100"/>
          </a:xfrm>
          <a:prstGeom prst="rect">
            <a:avLst/>
          </a:prstGeom>
          <a:noFill/>
        </p:spPr>
        <p:txBody>
          <a:bodyPr wrap="square" rtlCol="0">
            <a:spAutoFit/>
          </a:bodyPr>
          <a:lstStyle/>
          <a:p>
            <a:r>
              <a:rPr lang="de-DE" sz="1400" b="1" dirty="0"/>
              <a:t>Ab 1100</a:t>
            </a:r>
          </a:p>
          <a:p>
            <a:endParaRPr lang="de-DE" sz="1400" b="1" dirty="0"/>
          </a:p>
          <a:p>
            <a:r>
              <a:rPr lang="de-DE" sz="1400" dirty="0"/>
              <a:t>Der Rat von London kriminalisiert Homosexualität – obwohl dies in der Öffentlichkeit üblich war. Dies änderte auch die kirchliche Ansicht in Großbritannien. War sie zuvor gleichgültig bis wenig verurteilend, begann sie nun mit der Unterstützung der sogenannten „</a:t>
            </a:r>
            <a:r>
              <a:rPr lang="de-DE" sz="1400" dirty="0" err="1"/>
              <a:t>Sodomitenverfolgung</a:t>
            </a:r>
            <a:r>
              <a:rPr lang="de-DE" sz="1400" dirty="0"/>
              <a:t>“, einer systematischen Verfolgung Homosexueller. Dies breitete sich über Europa aus.</a:t>
            </a:r>
          </a:p>
        </p:txBody>
      </p:sp>
      <p:sp>
        <p:nvSpPr>
          <p:cNvPr id="9" name="Textfeld 8">
            <a:extLst>
              <a:ext uri="{FF2B5EF4-FFF2-40B4-BE49-F238E27FC236}">
                <a16:creationId xmlns:a16="http://schemas.microsoft.com/office/drawing/2014/main" id="{D7B9C81E-152D-B9C4-1429-AA7D775A7362}"/>
              </a:ext>
            </a:extLst>
          </p:cNvPr>
          <p:cNvSpPr txBox="1"/>
          <p:nvPr/>
        </p:nvSpPr>
        <p:spPr>
          <a:xfrm>
            <a:off x="6596800" y="4202265"/>
            <a:ext cx="2755392" cy="2031325"/>
          </a:xfrm>
          <a:prstGeom prst="rect">
            <a:avLst/>
          </a:prstGeom>
          <a:noFill/>
        </p:spPr>
        <p:txBody>
          <a:bodyPr wrap="square" rtlCol="0">
            <a:spAutoFit/>
          </a:bodyPr>
          <a:lstStyle/>
          <a:p>
            <a:r>
              <a:rPr lang="de-DE" sz="1400" b="1" dirty="0"/>
              <a:t>1212</a:t>
            </a:r>
          </a:p>
          <a:p>
            <a:endParaRPr lang="de-DE" sz="1400" b="1" dirty="0"/>
          </a:p>
          <a:p>
            <a:r>
              <a:rPr lang="de-DE" sz="1400" dirty="0"/>
              <a:t>Das Pariser Konzil verbietet Nonnen, im gleichen Bett zu schlafen. Frauen wird eine von Natur aus unkontrollierbare Lust zugeschrieben, die sie häufig auslebten, besonders wenn sie ein Bett teilten.</a:t>
            </a:r>
          </a:p>
        </p:txBody>
      </p:sp>
      <p:sp>
        <p:nvSpPr>
          <p:cNvPr id="10" name="Textfeld 9">
            <a:extLst>
              <a:ext uri="{FF2B5EF4-FFF2-40B4-BE49-F238E27FC236}">
                <a16:creationId xmlns:a16="http://schemas.microsoft.com/office/drawing/2014/main" id="{BA426AF4-5C31-968D-51E8-711619BD3735}"/>
              </a:ext>
            </a:extLst>
          </p:cNvPr>
          <p:cNvSpPr txBox="1"/>
          <p:nvPr/>
        </p:nvSpPr>
        <p:spPr>
          <a:xfrm>
            <a:off x="8518648" y="974063"/>
            <a:ext cx="2755392" cy="2677656"/>
          </a:xfrm>
          <a:prstGeom prst="rect">
            <a:avLst/>
          </a:prstGeom>
          <a:noFill/>
        </p:spPr>
        <p:txBody>
          <a:bodyPr wrap="square" rtlCol="0">
            <a:spAutoFit/>
          </a:bodyPr>
          <a:lstStyle/>
          <a:p>
            <a:r>
              <a:rPr lang="de-DE" sz="1400" b="1" dirty="0"/>
              <a:t>Ca. 1290</a:t>
            </a:r>
          </a:p>
          <a:p>
            <a:endParaRPr lang="de-DE" sz="1400" b="1" dirty="0"/>
          </a:p>
          <a:p>
            <a:r>
              <a:rPr lang="de-DE" sz="1400" dirty="0"/>
              <a:t>Der englische John Boswell dokumentiert, dass in der Zeit zwischen 1250 und 1300 die in Europa bislang völlig legalen homosexuellen Aktivitäten zu einer in den meisten zeitgenössischen Gesetzessammlungen mit der Todesstrafe bedrohten Straftat geworden sei.</a:t>
            </a:r>
          </a:p>
        </p:txBody>
      </p:sp>
      <p:pic>
        <p:nvPicPr>
          <p:cNvPr id="11" name="Grafik 10" descr="Ein Bild, das Grafiken, Kreis, Symbol, Schrift enthält.&#10;&#10;Automatisch generierte Beschreibung">
            <a:extLst>
              <a:ext uri="{FF2B5EF4-FFF2-40B4-BE49-F238E27FC236}">
                <a16:creationId xmlns:a16="http://schemas.microsoft.com/office/drawing/2014/main" id="{BF0A9940-286F-5422-6281-B696CCC323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760296" y="3721744"/>
            <a:ext cx="368296" cy="368296"/>
          </a:xfrm>
          <a:prstGeom prst="rect">
            <a:avLst/>
          </a:prstGeom>
        </p:spPr>
      </p:pic>
      <p:pic>
        <p:nvPicPr>
          <p:cNvPr id="12" name="Grafik 11" descr="Ein Bild, das Grafiken, Kreis, Symbol, Schrift enthält.&#10;&#10;Automatisch generierte Beschreibung">
            <a:extLst>
              <a:ext uri="{FF2B5EF4-FFF2-40B4-BE49-F238E27FC236}">
                <a16:creationId xmlns:a16="http://schemas.microsoft.com/office/drawing/2014/main" id="{A96E70D6-6405-C191-F2A0-A9A35AFB36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672064" y="3721744"/>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B4DE2B72-AD3C-8B3C-4754-90E6ABEE77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063552" y="3721744"/>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556AED2B-84D8-7127-80F9-94AFCC0AB9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83432" y="3726248"/>
            <a:ext cx="368296" cy="368296"/>
          </a:xfrm>
          <a:prstGeom prst="rect">
            <a:avLst/>
          </a:prstGeom>
        </p:spPr>
      </p:pic>
      <p:sp>
        <p:nvSpPr>
          <p:cNvPr id="15" name="Foliennummernplatzhalter 14">
            <a:extLst>
              <a:ext uri="{FF2B5EF4-FFF2-40B4-BE49-F238E27FC236}">
                <a16:creationId xmlns:a16="http://schemas.microsoft.com/office/drawing/2014/main" id="{6B22E5DE-AC5C-7D99-E351-00AF373AE113}"/>
              </a:ext>
            </a:extLst>
          </p:cNvPr>
          <p:cNvSpPr>
            <a:spLocks noGrp="1"/>
          </p:cNvSpPr>
          <p:nvPr>
            <p:ph type="sldNum" sz="quarter" idx="12"/>
          </p:nvPr>
        </p:nvSpPr>
        <p:spPr/>
        <p:txBody>
          <a:bodyPr/>
          <a:lstStyle/>
          <a:p>
            <a:fld id="{F8611F37-E403-4212-8973-081E8AB0D430}" type="slidenum">
              <a:rPr lang="de-DE" smtClean="0"/>
              <a:t>10</a:t>
            </a:fld>
            <a:endParaRPr lang="de-DE"/>
          </a:p>
        </p:txBody>
      </p:sp>
    </p:spTree>
    <p:extLst>
      <p:ext uri="{BB962C8B-B14F-4D97-AF65-F5344CB8AC3E}">
        <p14:creationId xmlns:p14="http://schemas.microsoft.com/office/powerpoint/2010/main" val="1758370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919536" y="3756365"/>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7834882" y="1026509"/>
            <a:ext cx="3518919" cy="2677656"/>
          </a:xfrm>
          <a:prstGeom prst="rect">
            <a:avLst/>
          </a:prstGeom>
          <a:noFill/>
        </p:spPr>
        <p:txBody>
          <a:bodyPr wrap="square" rtlCol="0">
            <a:spAutoFit/>
          </a:bodyPr>
          <a:lstStyle/>
          <a:p>
            <a:r>
              <a:rPr lang="de-DE" sz="1400" b="1" dirty="0"/>
              <a:t>1300 – 1500</a:t>
            </a:r>
          </a:p>
          <a:p>
            <a:endParaRPr lang="de-DE" sz="1400" b="1" dirty="0"/>
          </a:p>
          <a:p>
            <a:r>
              <a:rPr lang="de-DE" sz="1400" dirty="0"/>
              <a:t>Es ändert sich nicht viel, bis auf die Art der Bestrafung bei gleichgeschlechtlichen sexuellen Handlungen. Viele Berichte sprechen von Verbrennung, lebenslanger Haft, Steinigung und mehr. Die päpstliche Inquisition verfolgt „Sodomie“, Florenz gründet als erste (und nicht letzte) europäische Stadt eine eigene Behörde dafür. P.S.: die Renaissance beginnt irgendwann um 1420.</a:t>
            </a:r>
          </a:p>
        </p:txBody>
      </p:sp>
      <p:sp>
        <p:nvSpPr>
          <p:cNvPr id="6" name="Textfeld 5">
            <a:extLst>
              <a:ext uri="{FF2B5EF4-FFF2-40B4-BE49-F238E27FC236}">
                <a16:creationId xmlns:a16="http://schemas.microsoft.com/office/drawing/2014/main" id="{D290F484-C391-A2D2-6E2D-7F584686EB11}"/>
              </a:ext>
            </a:extLst>
          </p:cNvPr>
          <p:cNvSpPr txBox="1"/>
          <p:nvPr/>
        </p:nvSpPr>
        <p:spPr>
          <a:xfrm>
            <a:off x="4306822" y="3452075"/>
            <a:ext cx="3264410" cy="307777"/>
          </a:xfrm>
          <a:prstGeom prst="rect">
            <a:avLst/>
          </a:prstGeom>
          <a:noFill/>
        </p:spPr>
        <p:txBody>
          <a:bodyPr wrap="square" rtlCol="0">
            <a:spAutoFit/>
          </a:bodyPr>
          <a:lstStyle/>
          <a:p>
            <a:r>
              <a:rPr lang="de-DE" sz="1400" dirty="0"/>
              <a:t>Typische Kleidung in Spanien, 1300</a:t>
            </a:r>
          </a:p>
        </p:txBody>
      </p:sp>
      <p:sp>
        <p:nvSpPr>
          <p:cNvPr id="10" name="Textfeld 9">
            <a:extLst>
              <a:ext uri="{FF2B5EF4-FFF2-40B4-BE49-F238E27FC236}">
                <a16:creationId xmlns:a16="http://schemas.microsoft.com/office/drawing/2014/main" id="{97B00A5B-F004-5730-18F8-4D3047256AC4}"/>
              </a:ext>
            </a:extLst>
          </p:cNvPr>
          <p:cNvSpPr txBox="1"/>
          <p:nvPr/>
        </p:nvSpPr>
        <p:spPr>
          <a:xfrm>
            <a:off x="1795730" y="4126135"/>
            <a:ext cx="4592877" cy="2246769"/>
          </a:xfrm>
          <a:prstGeom prst="rect">
            <a:avLst/>
          </a:prstGeom>
          <a:noFill/>
        </p:spPr>
        <p:txBody>
          <a:bodyPr wrap="square" rtlCol="0">
            <a:spAutoFit/>
          </a:bodyPr>
          <a:lstStyle/>
          <a:p>
            <a:r>
              <a:rPr lang="de-DE" sz="1400" b="1" dirty="0"/>
              <a:t>1300</a:t>
            </a:r>
          </a:p>
          <a:p>
            <a:endParaRPr lang="de-DE" sz="1400" b="1" dirty="0"/>
          </a:p>
          <a:p>
            <a:r>
              <a:rPr lang="de-DE" sz="1400" dirty="0"/>
              <a:t>Die meisten europäischen Länder verfolgen gleichgeschlechtliche Sexualität. In Norwegen werden Männer ausgestoßen und für vogelfrei erklärt, in Spanien wird männliche Homosexualität als Gefahr für das gesamte Land angesehen und mit dem Tode bestraft, in Frankreich wird jede gleichgeschlechtliche sexuelle Handlung entweder mit Genitalverstümmelung oder Verbrennung geahndet.</a:t>
            </a:r>
          </a:p>
        </p:txBody>
      </p:sp>
      <p:sp>
        <p:nvSpPr>
          <p:cNvPr id="11" name="Textfeld 10">
            <a:extLst>
              <a:ext uri="{FF2B5EF4-FFF2-40B4-BE49-F238E27FC236}">
                <a16:creationId xmlns:a16="http://schemas.microsoft.com/office/drawing/2014/main" id="{773802BD-20A0-28E7-D48B-B3598DC8FDE8}"/>
              </a:ext>
            </a:extLst>
          </p:cNvPr>
          <p:cNvSpPr txBox="1"/>
          <p:nvPr/>
        </p:nvSpPr>
        <p:spPr>
          <a:xfrm>
            <a:off x="838199" y="1350588"/>
            <a:ext cx="3322323" cy="2462213"/>
          </a:xfrm>
          <a:prstGeom prst="rect">
            <a:avLst/>
          </a:prstGeom>
          <a:noFill/>
        </p:spPr>
        <p:txBody>
          <a:bodyPr wrap="square" rtlCol="0">
            <a:spAutoFit/>
          </a:bodyPr>
          <a:lstStyle/>
          <a:p>
            <a:r>
              <a:rPr lang="de-DE" sz="1400" b="1" dirty="0"/>
              <a:t>1292</a:t>
            </a:r>
          </a:p>
          <a:p>
            <a:endParaRPr lang="de-DE" sz="1400" b="1" dirty="0"/>
          </a:p>
          <a:p>
            <a:r>
              <a:rPr lang="de-DE" sz="1400" dirty="0"/>
              <a:t>Der ostfriesländische Messerschmied John de Wettre wird am 28. September 1292 wegen sexuellen Handlungen mit einem anderen Mann zur Verbrennung durch den Scheiterhaufen verurteilt. Es ist die erste dokumentierte Hinrichtung aufgrund gleichgeschlechtlicher sexueller Handlungen in Westeuropa.</a:t>
            </a:r>
          </a:p>
        </p:txBody>
      </p:sp>
      <p:pic>
        <p:nvPicPr>
          <p:cNvPr id="8194" name="Picture 2" descr="SPANIEN. - Trachten. Spanische und Maurische Trachten um 1300.:  Kunst&amp;nbsp;/&amp;nbsp;Grafik&amp;nbsp;/&amp;nbsp;Poster | Franziska Bierl Antiquariat">
            <a:extLst>
              <a:ext uri="{FF2B5EF4-FFF2-40B4-BE49-F238E27FC236}">
                <a16:creationId xmlns:a16="http://schemas.microsoft.com/office/drawing/2014/main" id="{E2025351-D107-0446-7C2C-A137DCDB8B5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55921" y="775751"/>
            <a:ext cx="2077210" cy="2671493"/>
          </a:xfrm>
          <a:prstGeom prst="rect">
            <a:avLst/>
          </a:prstGeom>
          <a:noFill/>
          <a:extLst>
            <a:ext uri="{909E8E84-426E-40DD-AFC4-6F175D3DCCD1}">
              <a14:hiddenFill xmlns:a14="http://schemas.microsoft.com/office/drawing/2010/main">
                <a:solidFill>
                  <a:srgbClr val="FFFFFF"/>
                </a:solidFill>
              </a14:hiddenFill>
            </a:ext>
          </a:extLst>
        </p:spPr>
      </p:pic>
      <p:sp>
        <p:nvSpPr>
          <p:cNvPr id="12" name="Textfeld 11">
            <a:extLst>
              <a:ext uri="{FF2B5EF4-FFF2-40B4-BE49-F238E27FC236}">
                <a16:creationId xmlns:a16="http://schemas.microsoft.com/office/drawing/2014/main" id="{868D8C30-584A-2387-509F-F70E819F1385}"/>
              </a:ext>
            </a:extLst>
          </p:cNvPr>
          <p:cNvSpPr txBox="1"/>
          <p:nvPr/>
        </p:nvSpPr>
        <p:spPr>
          <a:xfrm>
            <a:off x="7834883" y="4229084"/>
            <a:ext cx="2755392" cy="2031325"/>
          </a:xfrm>
          <a:prstGeom prst="rect">
            <a:avLst/>
          </a:prstGeom>
          <a:noFill/>
        </p:spPr>
        <p:txBody>
          <a:bodyPr wrap="square" rtlCol="0">
            <a:spAutoFit/>
          </a:bodyPr>
          <a:lstStyle/>
          <a:p>
            <a:r>
              <a:rPr lang="de-DE" sz="1400" b="1" dirty="0"/>
              <a:t>1476</a:t>
            </a:r>
          </a:p>
          <a:p>
            <a:endParaRPr lang="de-DE" sz="1400" b="1" dirty="0"/>
          </a:p>
          <a:p>
            <a:r>
              <a:rPr lang="de-DE" sz="1400" dirty="0"/>
              <a:t>Leonardo da Vinci wird zwei Mal aufgrund homosexueller Handlungen bei der florentinischen Behörde angezeigt. Er wird aufgrund mangelnder Zeugen freigesprochen.</a:t>
            </a:r>
          </a:p>
        </p:txBody>
      </p:sp>
      <p:pic>
        <p:nvPicPr>
          <p:cNvPr id="13" name="Grafik 12" descr="Ein Bild, das Grafiken, Kreis, Symbol, Schrift enthält.&#10;&#10;Automatisch generierte Beschreibung">
            <a:extLst>
              <a:ext uri="{FF2B5EF4-FFF2-40B4-BE49-F238E27FC236}">
                <a16:creationId xmlns:a16="http://schemas.microsoft.com/office/drawing/2014/main" id="{36909B0D-C8E8-FF85-125A-04E45716E6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55440" y="3756365"/>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0F8085E6-0C71-E675-3A96-6BFBDBDF2E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01588" y="3746141"/>
            <a:ext cx="368296" cy="368296"/>
          </a:xfrm>
          <a:prstGeom prst="rect">
            <a:avLst/>
          </a:prstGeom>
        </p:spPr>
      </p:pic>
      <p:sp>
        <p:nvSpPr>
          <p:cNvPr id="7" name="Foliennummernplatzhalter 6">
            <a:extLst>
              <a:ext uri="{FF2B5EF4-FFF2-40B4-BE49-F238E27FC236}">
                <a16:creationId xmlns:a16="http://schemas.microsoft.com/office/drawing/2014/main" id="{0B0DACCA-A85A-DDFC-219F-5DBAE8793070}"/>
              </a:ext>
            </a:extLst>
          </p:cNvPr>
          <p:cNvSpPr>
            <a:spLocks noGrp="1"/>
          </p:cNvSpPr>
          <p:nvPr>
            <p:ph type="sldNum" sz="quarter" idx="12"/>
          </p:nvPr>
        </p:nvSpPr>
        <p:spPr/>
        <p:txBody>
          <a:bodyPr/>
          <a:lstStyle/>
          <a:p>
            <a:fld id="{F8611F37-E403-4212-8973-081E8AB0D430}" type="slidenum">
              <a:rPr lang="de-DE" smtClean="0"/>
              <a:t>11</a:t>
            </a:fld>
            <a:endParaRPr lang="de-DE"/>
          </a:p>
        </p:txBody>
      </p:sp>
    </p:spTree>
    <p:extLst>
      <p:ext uri="{BB962C8B-B14F-4D97-AF65-F5344CB8AC3E}">
        <p14:creationId xmlns:p14="http://schemas.microsoft.com/office/powerpoint/2010/main" val="1482475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4" name="Textfeld 3">
            <a:extLst>
              <a:ext uri="{FF2B5EF4-FFF2-40B4-BE49-F238E27FC236}">
                <a16:creationId xmlns:a16="http://schemas.microsoft.com/office/drawing/2014/main" id="{AD4A992F-E980-75A1-D382-B5421A453822}"/>
              </a:ext>
            </a:extLst>
          </p:cNvPr>
          <p:cNvSpPr txBox="1"/>
          <p:nvPr/>
        </p:nvSpPr>
        <p:spPr>
          <a:xfrm>
            <a:off x="838199" y="1747405"/>
            <a:ext cx="2755392" cy="1600438"/>
          </a:xfrm>
          <a:prstGeom prst="rect">
            <a:avLst/>
          </a:prstGeom>
          <a:noFill/>
        </p:spPr>
        <p:txBody>
          <a:bodyPr wrap="square" rtlCol="0">
            <a:spAutoFit/>
          </a:bodyPr>
          <a:lstStyle/>
          <a:p>
            <a:r>
              <a:rPr lang="de-DE" sz="1400" b="1" dirty="0"/>
              <a:t>Ca. 1420 – 1600 Renaissance</a:t>
            </a:r>
          </a:p>
          <a:p>
            <a:endParaRPr lang="de-DE" sz="1400" b="1" dirty="0"/>
          </a:p>
          <a:p>
            <a:r>
              <a:rPr lang="de-DE" sz="1400" dirty="0"/>
              <a:t>So sahen übrigens Leute in der Renaissance aus! Röcke, Kleider, hohe Schuhe, Perücke, sehr viel Make-Up, Strumpfhosen – das alles natürlich für den Mann.</a:t>
            </a:r>
          </a:p>
        </p:txBody>
      </p:sp>
      <p:pic>
        <p:nvPicPr>
          <p:cNvPr id="17410" name="Picture 2" descr="Kleidung der Renaissance | Mittelalter Wiki | Fandom">
            <a:extLst>
              <a:ext uri="{FF2B5EF4-FFF2-40B4-BE49-F238E27FC236}">
                <a16:creationId xmlns:a16="http://schemas.microsoft.com/office/drawing/2014/main" id="{E6E000BC-7801-5521-97ED-19AFB710738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54671" y="4205965"/>
            <a:ext cx="4141329" cy="2165031"/>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Mode und Kleidung im 15. und 16. Jahrhundert in Europa - Abbildungen 2 -  Medienwerkstatt-Wissen © 2006-2023 Medienwerkstatt">
            <a:extLst>
              <a:ext uri="{FF2B5EF4-FFF2-40B4-BE49-F238E27FC236}">
                <a16:creationId xmlns:a16="http://schemas.microsoft.com/office/drawing/2014/main" id="{0A4EB9E3-7AF5-5337-B845-71C97E203A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5199" y="724813"/>
            <a:ext cx="3247840" cy="2979352"/>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Ludwig Könige König Königin Pinakothek Ernst Ludwig Kirchner Preller  Erlkönig Renaissance Bilder Drei Könige Ernst Ludwig Kirchner Berliner  Straße Friedrich Heinrich Ludwig Von Preußen &gt; Bildergipfel.de">
            <a:extLst>
              <a:ext uri="{FF2B5EF4-FFF2-40B4-BE49-F238E27FC236}">
                <a16:creationId xmlns:a16="http://schemas.microsoft.com/office/drawing/2014/main" id="{3E876B4C-7D78-7ABD-BCF6-EF93E1DEC4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9721" y="816403"/>
            <a:ext cx="2252199" cy="2823292"/>
          </a:xfrm>
          <a:prstGeom prst="rect">
            <a:avLst/>
          </a:prstGeom>
          <a:noFill/>
          <a:extLst>
            <a:ext uri="{909E8E84-426E-40DD-AFC4-6F175D3DCCD1}">
              <a14:hiddenFill xmlns:a14="http://schemas.microsoft.com/office/drawing/2010/main">
                <a:solidFill>
                  <a:srgbClr val="FFFFFF"/>
                </a:solidFill>
              </a14:hiddenFill>
            </a:ext>
          </a:extLst>
        </p:spPr>
      </p:pic>
      <p:pic>
        <p:nvPicPr>
          <p:cNvPr id="17416" name="Picture 8" descr="Die Mode der Gotik und der Renaissance in Europa | Outfit4Events">
            <a:extLst>
              <a:ext uri="{FF2B5EF4-FFF2-40B4-BE49-F238E27FC236}">
                <a16:creationId xmlns:a16="http://schemas.microsoft.com/office/drawing/2014/main" id="{17CB1993-F678-0A82-B963-2FA9B070AFC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0960" y="4144444"/>
            <a:ext cx="1788159" cy="2175400"/>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C601ED43-9FD7-03B8-6F7A-94A9D1C6FC7D}"/>
              </a:ext>
            </a:extLst>
          </p:cNvPr>
          <p:cNvSpPr>
            <a:spLocks noGrp="1"/>
          </p:cNvSpPr>
          <p:nvPr>
            <p:ph type="sldNum" sz="quarter" idx="12"/>
          </p:nvPr>
        </p:nvSpPr>
        <p:spPr/>
        <p:txBody>
          <a:bodyPr/>
          <a:lstStyle/>
          <a:p>
            <a:fld id="{F8611F37-E403-4212-8973-081E8AB0D430}" type="slidenum">
              <a:rPr lang="de-DE" smtClean="0"/>
              <a:t>12</a:t>
            </a:fld>
            <a:endParaRPr lang="de-DE"/>
          </a:p>
        </p:txBody>
      </p:sp>
    </p:spTree>
    <p:extLst>
      <p:ext uri="{BB962C8B-B14F-4D97-AF65-F5344CB8AC3E}">
        <p14:creationId xmlns:p14="http://schemas.microsoft.com/office/powerpoint/2010/main" val="3987545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35616" y="3726248"/>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074249" y="4094544"/>
            <a:ext cx="3645526" cy="2246769"/>
          </a:xfrm>
          <a:prstGeom prst="rect">
            <a:avLst/>
          </a:prstGeom>
          <a:noFill/>
        </p:spPr>
        <p:txBody>
          <a:bodyPr wrap="square" rtlCol="0">
            <a:spAutoFit/>
          </a:bodyPr>
          <a:lstStyle/>
          <a:p>
            <a:r>
              <a:rPr lang="de-DE" sz="1400" b="1" dirty="0"/>
              <a:t>1542</a:t>
            </a:r>
          </a:p>
          <a:p>
            <a:endParaRPr lang="de-DE" sz="1400" b="1" dirty="0"/>
          </a:p>
          <a:p>
            <a:r>
              <a:rPr lang="de-DE" sz="1400" dirty="0"/>
              <a:t>Der 22-jährige japanische Kriegsherr Takeda </a:t>
            </a:r>
            <a:r>
              <a:rPr lang="de-DE" sz="1400" dirty="0" err="1"/>
              <a:t>Shingen</a:t>
            </a:r>
            <a:r>
              <a:rPr lang="de-DE" sz="1400" dirty="0"/>
              <a:t> unterschreibt eine Erklärung, in der er seinem 16-jährigen Geliebten </a:t>
            </a:r>
            <a:r>
              <a:rPr lang="de-DE" sz="1400" dirty="0" err="1"/>
              <a:t>Kasuga</a:t>
            </a:r>
            <a:r>
              <a:rPr lang="de-DE" sz="1400" dirty="0"/>
              <a:t> </a:t>
            </a:r>
            <a:r>
              <a:rPr lang="de-DE" sz="1400" dirty="0" err="1"/>
              <a:t>Gensuke</a:t>
            </a:r>
            <a:r>
              <a:rPr lang="de-DE" sz="1400" dirty="0"/>
              <a:t> bestätigt, dass er niemals mit einem gewissen </a:t>
            </a:r>
            <a:r>
              <a:rPr lang="de-DE" sz="1400" dirty="0" err="1"/>
              <a:t>Yashichiro</a:t>
            </a:r>
            <a:r>
              <a:rPr lang="de-DE" sz="1400" dirty="0"/>
              <a:t> Sex hatte, noch dass er das jemals haben wird und schwört bei seiner unsterblichen Seele seine Treue zu </a:t>
            </a:r>
            <a:r>
              <a:rPr lang="de-DE" sz="1400" dirty="0" err="1"/>
              <a:t>Kasuga</a:t>
            </a:r>
            <a:r>
              <a:rPr lang="de-DE" sz="1400" dirty="0"/>
              <a:t>.</a:t>
            </a:r>
          </a:p>
        </p:txBody>
      </p:sp>
      <p:sp>
        <p:nvSpPr>
          <p:cNvPr id="6" name="Textfeld 5">
            <a:extLst>
              <a:ext uri="{FF2B5EF4-FFF2-40B4-BE49-F238E27FC236}">
                <a16:creationId xmlns:a16="http://schemas.microsoft.com/office/drawing/2014/main" id="{BC493D8A-53D7-1523-23A8-C78918BAD850}"/>
              </a:ext>
            </a:extLst>
          </p:cNvPr>
          <p:cNvSpPr txBox="1"/>
          <p:nvPr/>
        </p:nvSpPr>
        <p:spPr>
          <a:xfrm>
            <a:off x="4812966" y="4111820"/>
            <a:ext cx="3261283" cy="2246769"/>
          </a:xfrm>
          <a:prstGeom prst="rect">
            <a:avLst/>
          </a:prstGeom>
          <a:noFill/>
        </p:spPr>
        <p:txBody>
          <a:bodyPr wrap="square" rtlCol="0">
            <a:spAutoFit/>
          </a:bodyPr>
          <a:lstStyle/>
          <a:p>
            <a:r>
              <a:rPr lang="de-DE" sz="1400" b="1" dirty="0"/>
              <a:t>1533</a:t>
            </a:r>
          </a:p>
          <a:p>
            <a:endParaRPr lang="de-DE" sz="1400" b="1" dirty="0"/>
          </a:p>
          <a:p>
            <a:r>
              <a:rPr lang="de-DE" sz="1400" dirty="0"/>
              <a:t>König Heinrich VIII. von England kriminalisiert im „</a:t>
            </a:r>
            <a:r>
              <a:rPr lang="de-DE" sz="1400" dirty="0" err="1"/>
              <a:t>Buggery</a:t>
            </a:r>
            <a:r>
              <a:rPr lang="de-DE" sz="1400" dirty="0"/>
              <a:t> Act“ alle sexuellen Handlungen, die nicht der Fortpflanzung dienen. Darunter auch Masturbation, Analverkehr und Oralverkehr. Dies galt unabhängig vom Geschlecht. Höchststrafe war der Tod durch den Strick.</a:t>
            </a:r>
          </a:p>
        </p:txBody>
      </p:sp>
      <p:sp>
        <p:nvSpPr>
          <p:cNvPr id="7" name="Textfeld 6">
            <a:extLst>
              <a:ext uri="{FF2B5EF4-FFF2-40B4-BE49-F238E27FC236}">
                <a16:creationId xmlns:a16="http://schemas.microsoft.com/office/drawing/2014/main" id="{281D3CAA-3D39-0C03-5097-44445A3EE906}"/>
              </a:ext>
            </a:extLst>
          </p:cNvPr>
          <p:cNvSpPr txBox="1"/>
          <p:nvPr/>
        </p:nvSpPr>
        <p:spPr>
          <a:xfrm>
            <a:off x="6785845" y="2060253"/>
            <a:ext cx="1905853" cy="1600438"/>
          </a:xfrm>
          <a:prstGeom prst="rect">
            <a:avLst/>
          </a:prstGeom>
          <a:noFill/>
        </p:spPr>
        <p:txBody>
          <a:bodyPr wrap="square" rtlCol="0">
            <a:spAutoFit/>
          </a:bodyPr>
          <a:lstStyle/>
          <a:p>
            <a:r>
              <a:rPr lang="de-DE" sz="1400" b="1" dirty="0"/>
              <a:t>1540</a:t>
            </a:r>
          </a:p>
          <a:p>
            <a:endParaRPr lang="de-DE" sz="1400" b="1" dirty="0"/>
          </a:p>
          <a:p>
            <a:r>
              <a:rPr lang="de-DE" sz="1400" dirty="0"/>
              <a:t>Michelangelo widmet seinem Schüler Tommaso de‘ Cavalieri Liebesgedichte.</a:t>
            </a:r>
          </a:p>
        </p:txBody>
      </p:sp>
      <p:sp>
        <p:nvSpPr>
          <p:cNvPr id="9" name="Textfeld 8">
            <a:extLst>
              <a:ext uri="{FF2B5EF4-FFF2-40B4-BE49-F238E27FC236}">
                <a16:creationId xmlns:a16="http://schemas.microsoft.com/office/drawing/2014/main" id="{6946BF8F-8AAA-D62A-99A6-73D7B51AF7A7}"/>
              </a:ext>
            </a:extLst>
          </p:cNvPr>
          <p:cNvSpPr txBox="1"/>
          <p:nvPr/>
        </p:nvSpPr>
        <p:spPr>
          <a:xfrm>
            <a:off x="3800177" y="2450464"/>
            <a:ext cx="2755392" cy="1169551"/>
          </a:xfrm>
          <a:prstGeom prst="rect">
            <a:avLst/>
          </a:prstGeom>
          <a:noFill/>
        </p:spPr>
        <p:txBody>
          <a:bodyPr wrap="square" rtlCol="0">
            <a:spAutoFit/>
          </a:bodyPr>
          <a:lstStyle/>
          <a:p>
            <a:r>
              <a:rPr lang="de-DE" sz="1400" b="1" dirty="0"/>
              <a:t>1531</a:t>
            </a:r>
          </a:p>
          <a:p>
            <a:endParaRPr lang="de-DE" sz="1400" b="1" dirty="0"/>
          </a:p>
          <a:p>
            <a:r>
              <a:rPr lang="de-DE" sz="1400" dirty="0"/>
              <a:t>Martin Luther bezichtigt den katholischen Klerus und die Mönche der „Sodomie“.</a:t>
            </a:r>
          </a:p>
        </p:txBody>
      </p:sp>
      <p:sp>
        <p:nvSpPr>
          <p:cNvPr id="10" name="Textfeld 9">
            <a:extLst>
              <a:ext uri="{FF2B5EF4-FFF2-40B4-BE49-F238E27FC236}">
                <a16:creationId xmlns:a16="http://schemas.microsoft.com/office/drawing/2014/main" id="{6921793C-8FC5-7BA6-6128-44389EBD6332}"/>
              </a:ext>
            </a:extLst>
          </p:cNvPr>
          <p:cNvSpPr txBox="1"/>
          <p:nvPr/>
        </p:nvSpPr>
        <p:spPr>
          <a:xfrm>
            <a:off x="1736878" y="4111820"/>
            <a:ext cx="2993618" cy="2246769"/>
          </a:xfrm>
          <a:prstGeom prst="rect">
            <a:avLst/>
          </a:prstGeom>
          <a:noFill/>
        </p:spPr>
        <p:txBody>
          <a:bodyPr wrap="square" rtlCol="0">
            <a:spAutoFit/>
          </a:bodyPr>
          <a:lstStyle/>
          <a:p>
            <a:r>
              <a:rPr lang="de-DE" sz="1400" b="1" dirty="0"/>
              <a:t>1514</a:t>
            </a:r>
          </a:p>
          <a:p>
            <a:endParaRPr lang="de-DE" sz="1400" b="1" dirty="0"/>
          </a:p>
          <a:p>
            <a:r>
              <a:rPr lang="de-DE" sz="1400" dirty="0"/>
              <a:t>Die florentinischen Behörden senken nach Protesten der Bevölkerung die Geldstrafen für Sodomie für 18 – 25-jährige. Studien der zeitgenössischen Gerichtsaktien zeigen, dass jeder zwölfte männliche Einwohner der „Sodomie“ verdächtigt wurde.</a:t>
            </a:r>
          </a:p>
        </p:txBody>
      </p:sp>
      <p:sp>
        <p:nvSpPr>
          <p:cNvPr id="11" name="Textfeld 10">
            <a:extLst>
              <a:ext uri="{FF2B5EF4-FFF2-40B4-BE49-F238E27FC236}">
                <a16:creationId xmlns:a16="http://schemas.microsoft.com/office/drawing/2014/main" id="{7D8C6B8A-3A40-8AEA-DEE1-A7CEA3A3DA28}"/>
              </a:ext>
            </a:extLst>
          </p:cNvPr>
          <p:cNvSpPr txBox="1"/>
          <p:nvPr/>
        </p:nvSpPr>
        <p:spPr>
          <a:xfrm>
            <a:off x="832023" y="1604778"/>
            <a:ext cx="2755392" cy="2031325"/>
          </a:xfrm>
          <a:prstGeom prst="rect">
            <a:avLst/>
          </a:prstGeom>
          <a:noFill/>
        </p:spPr>
        <p:txBody>
          <a:bodyPr wrap="square" rtlCol="0">
            <a:spAutoFit/>
          </a:bodyPr>
          <a:lstStyle/>
          <a:p>
            <a:r>
              <a:rPr lang="de-DE" sz="1400" b="1" dirty="0"/>
              <a:t>Oktober 1513</a:t>
            </a:r>
          </a:p>
          <a:p>
            <a:endParaRPr lang="de-DE" sz="1400" b="1" dirty="0"/>
          </a:p>
          <a:p>
            <a:r>
              <a:rPr lang="de-DE" sz="1400" dirty="0"/>
              <a:t>Spanische Konquistadoren entdecken eine Gemeinschaft männlicher Crossdresser im heutigen Panama. Mindestens 40 von ihnen werden den Hunden zum Fraß vorgeworfen.</a:t>
            </a:r>
          </a:p>
        </p:txBody>
      </p:sp>
      <p:pic>
        <p:nvPicPr>
          <p:cNvPr id="12" name="Grafik 11" descr="Ein Bild, das Grafiken, Kreis, Symbol, Schrift enthält.&#10;&#10;Automatisch generierte Beschreibung">
            <a:extLst>
              <a:ext uri="{FF2B5EF4-FFF2-40B4-BE49-F238E27FC236}">
                <a16:creationId xmlns:a16="http://schemas.microsoft.com/office/drawing/2014/main" id="{8CCD6572-2ACB-C69F-CD87-BFB8E0E62C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935760"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DCA6C3FB-D6DF-E1A5-3F9F-0F7FB33F8D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888088" y="3734886"/>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3C60FE96-230A-76BE-F6C2-BCE218F746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175976" y="3728804"/>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ADB7E817-67D7-9F83-9869-7D92C5C1B9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10430" y="3726248"/>
            <a:ext cx="368296" cy="368296"/>
          </a:xfrm>
          <a:prstGeom prst="rect">
            <a:avLst/>
          </a:prstGeom>
        </p:spPr>
      </p:pic>
      <p:pic>
        <p:nvPicPr>
          <p:cNvPr id="16" name="Grafik 15" descr="Ein Bild, das Grafiken, Kreis, Symbol, Schrift enthält.&#10;&#10;Automatisch generierte Beschreibung">
            <a:extLst>
              <a:ext uri="{FF2B5EF4-FFF2-40B4-BE49-F238E27FC236}">
                <a16:creationId xmlns:a16="http://schemas.microsoft.com/office/drawing/2014/main" id="{3E571659-B90F-EC2C-B54E-4AC386C0F6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55440" y="3727248"/>
            <a:ext cx="368296" cy="368296"/>
          </a:xfrm>
          <a:prstGeom prst="rect">
            <a:avLst/>
          </a:prstGeom>
        </p:spPr>
      </p:pic>
      <p:pic>
        <p:nvPicPr>
          <p:cNvPr id="16386" name="Picture 2" descr="Michelangelo und Tommaso dei Cavalieri. Mit einer Übertragung von Francesco  Diaccetos 'Panagirico all' Amore': 9789060340394 - ZVAB">
            <a:extLst>
              <a:ext uri="{FF2B5EF4-FFF2-40B4-BE49-F238E27FC236}">
                <a16:creationId xmlns:a16="http://schemas.microsoft.com/office/drawing/2014/main" id="{8C505E9B-5C03-7E31-08C5-DBF379A7F7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21974" y="598425"/>
            <a:ext cx="1905852" cy="3064070"/>
          </a:xfrm>
          <a:prstGeom prst="rect">
            <a:avLst/>
          </a:prstGeom>
          <a:noFill/>
          <a:extLst>
            <a:ext uri="{909E8E84-426E-40DD-AFC4-6F175D3DCCD1}">
              <a14:hiddenFill xmlns:a14="http://schemas.microsoft.com/office/drawing/2010/main">
                <a:solidFill>
                  <a:srgbClr val="FFFFFF"/>
                </a:solidFill>
              </a14:hiddenFill>
            </a:ext>
          </a:extLst>
        </p:spPr>
      </p:pic>
      <p:sp>
        <p:nvSpPr>
          <p:cNvPr id="17" name="Foliennummernplatzhalter 16">
            <a:extLst>
              <a:ext uri="{FF2B5EF4-FFF2-40B4-BE49-F238E27FC236}">
                <a16:creationId xmlns:a16="http://schemas.microsoft.com/office/drawing/2014/main" id="{5037C986-D7D2-E413-B824-C3A012A7AA48}"/>
              </a:ext>
            </a:extLst>
          </p:cNvPr>
          <p:cNvSpPr>
            <a:spLocks noGrp="1"/>
          </p:cNvSpPr>
          <p:nvPr>
            <p:ph type="sldNum" sz="quarter" idx="12"/>
          </p:nvPr>
        </p:nvSpPr>
        <p:spPr/>
        <p:txBody>
          <a:bodyPr/>
          <a:lstStyle/>
          <a:p>
            <a:fld id="{F8611F37-E403-4212-8973-081E8AB0D430}" type="slidenum">
              <a:rPr lang="de-DE" smtClean="0"/>
              <a:t>13</a:t>
            </a:fld>
            <a:endParaRPr lang="de-DE"/>
          </a:p>
        </p:txBody>
      </p:sp>
    </p:spTree>
    <p:extLst>
      <p:ext uri="{BB962C8B-B14F-4D97-AF65-F5344CB8AC3E}">
        <p14:creationId xmlns:p14="http://schemas.microsoft.com/office/powerpoint/2010/main" val="944229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580290" y="3726248"/>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6348982" y="1910366"/>
            <a:ext cx="2755392" cy="1815882"/>
          </a:xfrm>
          <a:prstGeom prst="rect">
            <a:avLst/>
          </a:prstGeom>
          <a:noFill/>
        </p:spPr>
        <p:txBody>
          <a:bodyPr wrap="square" rtlCol="0">
            <a:spAutoFit/>
          </a:bodyPr>
          <a:lstStyle/>
          <a:p>
            <a:r>
              <a:rPr lang="de-DE" sz="1400" b="1" dirty="0"/>
              <a:t>1593</a:t>
            </a:r>
          </a:p>
          <a:p>
            <a:endParaRPr lang="de-DE" sz="1400" b="1" dirty="0"/>
          </a:p>
          <a:p>
            <a:r>
              <a:rPr lang="de-DE" sz="1400" dirty="0"/>
              <a:t>Christopher Marlowes Tragödie „Edward II.“ ist wahrscheinlich das erste englischsprachige Theaterstück, das mit einer Liebesbeziehung zwischen Männern sympathisiert.</a:t>
            </a:r>
          </a:p>
        </p:txBody>
      </p:sp>
      <p:sp>
        <p:nvSpPr>
          <p:cNvPr id="6" name="Textfeld 5">
            <a:extLst>
              <a:ext uri="{FF2B5EF4-FFF2-40B4-BE49-F238E27FC236}">
                <a16:creationId xmlns:a16="http://schemas.microsoft.com/office/drawing/2014/main" id="{F7D0182C-CCAE-45E7-8F8E-1551DE7DF652}"/>
              </a:ext>
            </a:extLst>
          </p:cNvPr>
          <p:cNvSpPr txBox="1"/>
          <p:nvPr/>
        </p:nvSpPr>
        <p:spPr>
          <a:xfrm>
            <a:off x="4038599" y="4184128"/>
            <a:ext cx="3688079" cy="2246769"/>
          </a:xfrm>
          <a:prstGeom prst="rect">
            <a:avLst/>
          </a:prstGeom>
          <a:noFill/>
        </p:spPr>
        <p:txBody>
          <a:bodyPr wrap="square" rtlCol="0">
            <a:spAutoFit/>
          </a:bodyPr>
          <a:lstStyle/>
          <a:p>
            <a:r>
              <a:rPr lang="de-DE" sz="1400" b="1" dirty="0"/>
              <a:t>1551</a:t>
            </a:r>
          </a:p>
          <a:p>
            <a:endParaRPr lang="de-DE" sz="1400" b="1" dirty="0"/>
          </a:p>
          <a:p>
            <a:r>
              <a:rPr lang="de-DE" sz="1400" b="0" i="0" dirty="0">
                <a:solidFill>
                  <a:srgbClr val="202122"/>
                </a:solidFill>
                <a:effectLst/>
              </a:rPr>
              <a:t>In einem Brief </a:t>
            </a:r>
            <a:r>
              <a:rPr lang="de-DE" sz="1400" b="0" i="0" dirty="0">
                <a:effectLst/>
              </a:rPr>
              <a:t>aus </a:t>
            </a:r>
            <a:r>
              <a:rPr lang="de-DE" sz="1400" b="0" i="0" u="none" strike="noStrike" dirty="0">
                <a:effectLst/>
              </a:rPr>
              <a:t>Brasilien</a:t>
            </a:r>
            <a:r>
              <a:rPr lang="de-DE" sz="1400" b="0" i="0" dirty="0">
                <a:effectLst/>
              </a:rPr>
              <a:t> berichtet der </a:t>
            </a:r>
            <a:r>
              <a:rPr lang="de-DE" sz="1400" b="0" i="0" u="none" strike="noStrike" dirty="0">
                <a:effectLst/>
              </a:rPr>
              <a:t>portugiesische</a:t>
            </a:r>
            <a:r>
              <a:rPr lang="de-DE" sz="1400" b="0" i="0" dirty="0">
                <a:effectLst/>
              </a:rPr>
              <a:t> </a:t>
            </a:r>
            <a:r>
              <a:rPr lang="de-DE" sz="1400" b="0" i="0" dirty="0">
                <a:solidFill>
                  <a:srgbClr val="202122"/>
                </a:solidFill>
                <a:effectLst/>
              </a:rPr>
              <a:t>Missionar Pater Pero Correia, dass die homoerotische Liebe unter den einheimischen Frauen genauso üblich sei wie in Afrika, wo er zuvor stationiert war; brasilianische Frauen trügen seiner Beobachtung nach Waffen und würden sogar gleichgeschlechtliche Ehen eingehen</a:t>
            </a:r>
            <a:endParaRPr lang="de-DE" sz="1400" dirty="0"/>
          </a:p>
        </p:txBody>
      </p:sp>
      <p:sp>
        <p:nvSpPr>
          <p:cNvPr id="7" name="Textfeld 6">
            <a:extLst>
              <a:ext uri="{FF2B5EF4-FFF2-40B4-BE49-F238E27FC236}">
                <a16:creationId xmlns:a16="http://schemas.microsoft.com/office/drawing/2014/main" id="{210DC3F4-052F-19F4-75EB-7599505E0967}"/>
              </a:ext>
            </a:extLst>
          </p:cNvPr>
          <p:cNvSpPr txBox="1"/>
          <p:nvPr/>
        </p:nvSpPr>
        <p:spPr>
          <a:xfrm>
            <a:off x="1951814" y="1524715"/>
            <a:ext cx="2755392" cy="2246769"/>
          </a:xfrm>
          <a:prstGeom prst="rect">
            <a:avLst/>
          </a:prstGeom>
          <a:noFill/>
        </p:spPr>
        <p:txBody>
          <a:bodyPr wrap="square" rtlCol="0">
            <a:spAutoFit/>
          </a:bodyPr>
          <a:lstStyle/>
          <a:p>
            <a:r>
              <a:rPr lang="de-DE" sz="1400" b="1" dirty="0"/>
              <a:t>1549</a:t>
            </a:r>
          </a:p>
          <a:p>
            <a:endParaRPr lang="de-DE" sz="1400" b="1" dirty="0"/>
          </a:p>
          <a:p>
            <a:r>
              <a:rPr lang="de-DE" sz="1400" dirty="0"/>
              <a:t>Der Missionar hl. Franz Xaver beginnt seine Mission in Japan. In einem Brief berichtet er, die Japaner würden nur einen großen Fehler haben: niemand fände die widernatürliche Sünde abnormal oder abscheulich.</a:t>
            </a:r>
          </a:p>
        </p:txBody>
      </p:sp>
      <p:sp>
        <p:nvSpPr>
          <p:cNvPr id="9" name="Textfeld 8">
            <a:extLst>
              <a:ext uri="{FF2B5EF4-FFF2-40B4-BE49-F238E27FC236}">
                <a16:creationId xmlns:a16="http://schemas.microsoft.com/office/drawing/2014/main" id="{C058F58B-0A39-1ACA-3C51-BCE844A4B336}"/>
              </a:ext>
            </a:extLst>
          </p:cNvPr>
          <p:cNvSpPr txBox="1"/>
          <p:nvPr/>
        </p:nvSpPr>
        <p:spPr>
          <a:xfrm>
            <a:off x="820661" y="4217310"/>
            <a:ext cx="2755392" cy="1815882"/>
          </a:xfrm>
          <a:prstGeom prst="rect">
            <a:avLst/>
          </a:prstGeom>
          <a:noFill/>
        </p:spPr>
        <p:txBody>
          <a:bodyPr wrap="square" rtlCol="0">
            <a:spAutoFit/>
          </a:bodyPr>
          <a:lstStyle/>
          <a:p>
            <a:r>
              <a:rPr lang="de-DE" sz="1400" b="1" dirty="0"/>
              <a:t>1547</a:t>
            </a:r>
          </a:p>
          <a:p>
            <a:endParaRPr lang="de-DE" sz="1400" b="1" dirty="0"/>
          </a:p>
          <a:p>
            <a:r>
              <a:rPr lang="de-DE" sz="1400" dirty="0"/>
              <a:t>Die Freiburgerin Agatha Dietzsch wird wegen des Tragens von Männerkleidung und </a:t>
            </a:r>
            <a:r>
              <a:rPr lang="de-DE" sz="1400" dirty="0" err="1"/>
              <a:t>Ehelichung</a:t>
            </a:r>
            <a:r>
              <a:rPr lang="de-DE" sz="1400" dirty="0"/>
              <a:t> einer Frau, Anna </a:t>
            </a:r>
            <a:r>
              <a:rPr lang="de-DE" sz="1400" dirty="0" err="1"/>
              <a:t>Reulin</a:t>
            </a:r>
            <a:r>
              <a:rPr lang="de-DE" sz="1400" dirty="0"/>
              <a:t>, an den Pranger gestellt und verbrannt.</a:t>
            </a:r>
          </a:p>
        </p:txBody>
      </p:sp>
      <p:sp>
        <p:nvSpPr>
          <p:cNvPr id="11" name="Textfeld 10">
            <a:extLst>
              <a:ext uri="{FF2B5EF4-FFF2-40B4-BE49-F238E27FC236}">
                <a16:creationId xmlns:a16="http://schemas.microsoft.com/office/drawing/2014/main" id="{9F0C325E-68B5-88AC-7FEC-846C043B7C23}"/>
              </a:ext>
            </a:extLst>
          </p:cNvPr>
          <p:cNvSpPr txBox="1"/>
          <p:nvPr/>
        </p:nvSpPr>
        <p:spPr>
          <a:xfrm>
            <a:off x="8189224" y="4184128"/>
            <a:ext cx="2755392" cy="1384995"/>
          </a:xfrm>
          <a:prstGeom prst="rect">
            <a:avLst/>
          </a:prstGeom>
          <a:noFill/>
        </p:spPr>
        <p:txBody>
          <a:bodyPr wrap="square" rtlCol="0">
            <a:spAutoFit/>
          </a:bodyPr>
          <a:lstStyle/>
          <a:p>
            <a:r>
              <a:rPr lang="de-DE" sz="1400" b="1" dirty="0"/>
              <a:t>24. Mai 1610</a:t>
            </a:r>
          </a:p>
          <a:p>
            <a:endParaRPr lang="de-DE" sz="1400" b="1" dirty="0"/>
          </a:p>
          <a:p>
            <a:r>
              <a:rPr lang="de-DE" sz="1400" dirty="0"/>
              <a:t>Die Kolonie Virginia erlässt das erste Gesetz gegen die „Sodomie“ in den amerikanischen Kolonien.</a:t>
            </a:r>
          </a:p>
        </p:txBody>
      </p:sp>
      <p:pic>
        <p:nvPicPr>
          <p:cNvPr id="12" name="Grafik 11" descr="Ein Bild, das Grafiken, Kreis, Symbol, Schrift enthält.&#10;&#10;Automatisch generierte Beschreibung">
            <a:extLst>
              <a:ext uri="{FF2B5EF4-FFF2-40B4-BE49-F238E27FC236}">
                <a16:creationId xmlns:a16="http://schemas.microsoft.com/office/drawing/2014/main" id="{E96CD113-6E75-BA25-9DAE-87DCC43BF6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528048" y="371520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7A514CC4-04BD-81CA-4B5A-2E45B63E7F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151784"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43564A8E-4980-1852-F78C-7766846DA3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135560" y="3734319"/>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60251D96-4E4E-D027-0FB5-95212A20BF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11424" y="3734319"/>
            <a:ext cx="368296" cy="368296"/>
          </a:xfrm>
          <a:prstGeom prst="rect">
            <a:avLst/>
          </a:prstGeom>
        </p:spPr>
      </p:pic>
      <p:pic>
        <p:nvPicPr>
          <p:cNvPr id="15364" name="Picture 4" descr="Edward II (play) - Wikipedia">
            <a:extLst>
              <a:ext uri="{FF2B5EF4-FFF2-40B4-BE49-F238E27FC236}">
                <a16:creationId xmlns:a16="http://schemas.microsoft.com/office/drawing/2014/main" id="{B7E8F1D4-0CC9-3CEF-3E01-29CC77FDCD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7292" y="916738"/>
            <a:ext cx="1717324" cy="2618919"/>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a:extLst>
              <a:ext uri="{FF2B5EF4-FFF2-40B4-BE49-F238E27FC236}">
                <a16:creationId xmlns:a16="http://schemas.microsoft.com/office/drawing/2014/main" id="{433ABA54-19B5-80A4-B323-F61FF171032F}"/>
              </a:ext>
            </a:extLst>
          </p:cNvPr>
          <p:cNvSpPr>
            <a:spLocks noGrp="1"/>
          </p:cNvSpPr>
          <p:nvPr>
            <p:ph type="sldNum" sz="quarter" idx="12"/>
          </p:nvPr>
        </p:nvSpPr>
        <p:spPr/>
        <p:txBody>
          <a:bodyPr/>
          <a:lstStyle/>
          <a:p>
            <a:fld id="{F8611F37-E403-4212-8973-081E8AB0D430}" type="slidenum">
              <a:rPr lang="de-DE" smtClean="0"/>
              <a:t>14</a:t>
            </a:fld>
            <a:endParaRPr lang="de-DE"/>
          </a:p>
        </p:txBody>
      </p:sp>
    </p:spTree>
    <p:extLst>
      <p:ext uri="{BB962C8B-B14F-4D97-AF65-F5344CB8AC3E}">
        <p14:creationId xmlns:p14="http://schemas.microsoft.com/office/powerpoint/2010/main" val="476258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613431" y="3726248"/>
            <a:ext cx="368296" cy="368296"/>
          </a:xfrm>
          <a:prstGeom prst="rect">
            <a:avLst/>
          </a:prstGeom>
        </p:spPr>
      </p:pic>
      <p:sp>
        <p:nvSpPr>
          <p:cNvPr id="6" name="Textfeld 5">
            <a:extLst>
              <a:ext uri="{FF2B5EF4-FFF2-40B4-BE49-F238E27FC236}">
                <a16:creationId xmlns:a16="http://schemas.microsoft.com/office/drawing/2014/main" id="{3C194B8D-0FF7-92AF-0029-C8E7059FF498}"/>
              </a:ext>
            </a:extLst>
          </p:cNvPr>
          <p:cNvSpPr txBox="1"/>
          <p:nvPr/>
        </p:nvSpPr>
        <p:spPr>
          <a:xfrm>
            <a:off x="6966784" y="584458"/>
            <a:ext cx="4748327" cy="3108543"/>
          </a:xfrm>
          <a:prstGeom prst="rect">
            <a:avLst/>
          </a:prstGeom>
          <a:noFill/>
        </p:spPr>
        <p:txBody>
          <a:bodyPr wrap="square" rtlCol="0">
            <a:spAutoFit/>
          </a:bodyPr>
          <a:lstStyle/>
          <a:p>
            <a:r>
              <a:rPr lang="de-DE" sz="1400" b="1" dirty="0"/>
              <a:t>1725</a:t>
            </a:r>
          </a:p>
          <a:p>
            <a:endParaRPr lang="de-DE" sz="1400" b="1" dirty="0"/>
          </a:p>
          <a:p>
            <a:r>
              <a:rPr lang="de-DE" sz="1400" b="0" i="0" dirty="0">
                <a:effectLst/>
              </a:rPr>
              <a:t>In Paris wird von der Polizei mit Hilfe von </a:t>
            </a:r>
            <a:r>
              <a:rPr lang="de-DE" sz="1400" b="0" i="1" dirty="0" err="1">
                <a:effectLst/>
              </a:rPr>
              <a:t>mouches</a:t>
            </a:r>
            <a:r>
              <a:rPr lang="de-DE" sz="1400" b="0" i="0" dirty="0">
                <a:effectLst/>
              </a:rPr>
              <a:t> (</a:t>
            </a:r>
            <a:r>
              <a:rPr lang="de-DE" sz="1400" b="0" i="0" u="none" strike="noStrike" dirty="0">
                <a:effectLst/>
              </a:rPr>
              <a:t>agents </a:t>
            </a:r>
            <a:r>
              <a:rPr lang="de-DE" sz="1400" b="0" i="0" u="none" strike="noStrike" dirty="0" err="1">
                <a:effectLst/>
              </a:rPr>
              <a:t>provokateurs</a:t>
            </a:r>
            <a:r>
              <a:rPr lang="de-DE" sz="1400" b="0" i="0" dirty="0">
                <a:effectLst/>
              </a:rPr>
              <a:t>) eine Liste mit 20.000 „Sodomiten“ zusammengestellt. Jährlich werden etwa 50 von ihnen verhaftet und obwohl Sodomie nach wie vor ein Kapitalverbrechen ist, kommen die meisten nur in Gefangenschaft, jedoch oft lebenslang. Kunden eines Londoner „Molly House“, eines Bordells für sexuell gleichgeschlechtlich verkehrende Männer, wehren sich gegen eine Polizei-Razzia; dies ist eines der ersten dokumentierten Beispiele für den Protest gleichgeschlechtlich Liebender gegen die Durchsetzung öffentlichen Rechts.</a:t>
            </a:r>
            <a:endParaRPr lang="de-DE" sz="1400" dirty="0"/>
          </a:p>
        </p:txBody>
      </p:sp>
      <p:sp>
        <p:nvSpPr>
          <p:cNvPr id="7" name="Textfeld 6">
            <a:extLst>
              <a:ext uri="{FF2B5EF4-FFF2-40B4-BE49-F238E27FC236}">
                <a16:creationId xmlns:a16="http://schemas.microsoft.com/office/drawing/2014/main" id="{843E2AE7-56C0-915F-B5B7-D5E223F44B37}"/>
              </a:ext>
            </a:extLst>
          </p:cNvPr>
          <p:cNvSpPr txBox="1"/>
          <p:nvPr/>
        </p:nvSpPr>
        <p:spPr>
          <a:xfrm>
            <a:off x="5285821" y="4183571"/>
            <a:ext cx="2755392" cy="2246769"/>
          </a:xfrm>
          <a:prstGeom prst="rect">
            <a:avLst/>
          </a:prstGeom>
          <a:noFill/>
        </p:spPr>
        <p:txBody>
          <a:bodyPr wrap="square" rtlCol="0">
            <a:spAutoFit/>
          </a:bodyPr>
          <a:lstStyle/>
          <a:p>
            <a:r>
              <a:rPr lang="de-DE" sz="1400" b="1" dirty="0"/>
              <a:t>1631 - 1700</a:t>
            </a:r>
          </a:p>
          <a:p>
            <a:endParaRPr lang="de-DE" sz="1400" b="1" dirty="0"/>
          </a:p>
          <a:p>
            <a:r>
              <a:rPr lang="de-DE" sz="1400" dirty="0"/>
              <a:t>Es gibt viele Berichte über die Verurteilung und Bestrafung gleichgeschlechtlicher Sexualität, insbesondere in Großbritannien und den amerikanischen Kolonien. 1680 beginnt die französische Aufklärung.</a:t>
            </a:r>
          </a:p>
        </p:txBody>
      </p:sp>
      <p:sp>
        <p:nvSpPr>
          <p:cNvPr id="9" name="Textfeld 8">
            <a:extLst>
              <a:ext uri="{FF2B5EF4-FFF2-40B4-BE49-F238E27FC236}">
                <a16:creationId xmlns:a16="http://schemas.microsoft.com/office/drawing/2014/main" id="{CD5617A5-6C63-348D-4286-15C424A961E4}"/>
              </a:ext>
            </a:extLst>
          </p:cNvPr>
          <p:cNvSpPr txBox="1"/>
          <p:nvPr/>
        </p:nvSpPr>
        <p:spPr>
          <a:xfrm>
            <a:off x="3745991" y="1446232"/>
            <a:ext cx="2755392" cy="2246769"/>
          </a:xfrm>
          <a:prstGeom prst="rect">
            <a:avLst/>
          </a:prstGeom>
          <a:noFill/>
        </p:spPr>
        <p:txBody>
          <a:bodyPr wrap="square" rtlCol="0">
            <a:spAutoFit/>
          </a:bodyPr>
          <a:lstStyle/>
          <a:p>
            <a:r>
              <a:rPr lang="de-DE" sz="1400" b="1" dirty="0"/>
              <a:t>Ca. 1630</a:t>
            </a:r>
          </a:p>
          <a:p>
            <a:endParaRPr lang="de-DE" sz="1400" b="1" dirty="0"/>
          </a:p>
          <a:p>
            <a:r>
              <a:rPr lang="de-DE" sz="1400" dirty="0"/>
              <a:t>In China erscheint die „Kurze Chronologie der Liebe“, in der mitunter detailreich gleichgeschlechtliche Sexualität unter Männern beschrieben wird. Dabei wird auf Aufzeichnungen aus 2 Jahrtausenden verwiesen.</a:t>
            </a:r>
          </a:p>
        </p:txBody>
      </p:sp>
      <p:sp>
        <p:nvSpPr>
          <p:cNvPr id="10" name="Textfeld 9">
            <a:extLst>
              <a:ext uri="{FF2B5EF4-FFF2-40B4-BE49-F238E27FC236}">
                <a16:creationId xmlns:a16="http://schemas.microsoft.com/office/drawing/2014/main" id="{AEB3B3FC-BCDC-62A2-AFE5-8922A1ABAAA1}"/>
              </a:ext>
            </a:extLst>
          </p:cNvPr>
          <p:cNvSpPr txBox="1"/>
          <p:nvPr/>
        </p:nvSpPr>
        <p:spPr>
          <a:xfrm>
            <a:off x="1795730" y="4183571"/>
            <a:ext cx="2857549" cy="2246769"/>
          </a:xfrm>
          <a:prstGeom prst="rect">
            <a:avLst/>
          </a:prstGeom>
          <a:noFill/>
        </p:spPr>
        <p:txBody>
          <a:bodyPr wrap="square" rtlCol="0">
            <a:spAutoFit/>
          </a:bodyPr>
          <a:lstStyle/>
          <a:p>
            <a:r>
              <a:rPr lang="de-DE" sz="1400" b="1" dirty="0"/>
              <a:t>1623</a:t>
            </a:r>
          </a:p>
          <a:p>
            <a:endParaRPr lang="de-DE" sz="1400" b="1" dirty="0"/>
          </a:p>
          <a:p>
            <a:r>
              <a:rPr lang="de-DE" sz="1400" dirty="0"/>
              <a:t>Michelangelos Großneffe veröffentlicht die erste gedruckte Ausgabe der Gedichte des Künstlers. Dabei werden in den Liebesgedichten männliche Begriffe durch weibliche ersetzt. Die Originalfassung wird erst 1863 gedruckt.</a:t>
            </a:r>
          </a:p>
        </p:txBody>
      </p:sp>
      <p:sp>
        <p:nvSpPr>
          <p:cNvPr id="11" name="Textfeld 10">
            <a:extLst>
              <a:ext uri="{FF2B5EF4-FFF2-40B4-BE49-F238E27FC236}">
                <a16:creationId xmlns:a16="http://schemas.microsoft.com/office/drawing/2014/main" id="{2A1F1110-8B57-43D8-761F-A3F4ADDBAE41}"/>
              </a:ext>
            </a:extLst>
          </p:cNvPr>
          <p:cNvSpPr txBox="1"/>
          <p:nvPr/>
        </p:nvSpPr>
        <p:spPr>
          <a:xfrm>
            <a:off x="838199" y="2085354"/>
            <a:ext cx="2755392" cy="1600438"/>
          </a:xfrm>
          <a:prstGeom prst="rect">
            <a:avLst/>
          </a:prstGeom>
          <a:noFill/>
        </p:spPr>
        <p:txBody>
          <a:bodyPr wrap="square" rtlCol="0">
            <a:spAutoFit/>
          </a:bodyPr>
          <a:lstStyle/>
          <a:p>
            <a:r>
              <a:rPr lang="de-DE" sz="1400" b="1" dirty="0"/>
              <a:t>1617 – 1665</a:t>
            </a:r>
          </a:p>
          <a:p>
            <a:endParaRPr lang="de-DE" sz="1400" b="1" dirty="0"/>
          </a:p>
          <a:p>
            <a:r>
              <a:rPr lang="de-DE" sz="1400" dirty="0"/>
              <a:t>Über die bisexuellen Affären des französischen Königs Ludwig XIII. und seiner Brüder Gaston und César kursieren viele Klatschgeschichten.</a:t>
            </a:r>
          </a:p>
        </p:txBody>
      </p:sp>
      <p:pic>
        <p:nvPicPr>
          <p:cNvPr id="12" name="Grafik 11" descr="Ein Bild, das Grafiken, Kreis, Symbol, Schrift enthält.&#10;&#10;Automatisch generierte Beschreibung">
            <a:extLst>
              <a:ext uri="{FF2B5EF4-FFF2-40B4-BE49-F238E27FC236}">
                <a16:creationId xmlns:a16="http://schemas.microsoft.com/office/drawing/2014/main" id="{B6D0F4A7-3D60-874B-2801-5FF867D58C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149897" y="3712431"/>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B8C2BCEA-9855-9600-988B-571647F9A23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933503" y="3719010"/>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63BEB695-C0DF-6AA3-C358-931BDA3870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85279" y="3726248"/>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44EE76E7-010D-015F-93D1-18A1F0D344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191200" y="3715206"/>
            <a:ext cx="368296" cy="368296"/>
          </a:xfrm>
          <a:prstGeom prst="rect">
            <a:avLst/>
          </a:prstGeom>
        </p:spPr>
      </p:pic>
      <p:sp>
        <p:nvSpPr>
          <p:cNvPr id="4" name="Foliennummernplatzhalter 3">
            <a:extLst>
              <a:ext uri="{FF2B5EF4-FFF2-40B4-BE49-F238E27FC236}">
                <a16:creationId xmlns:a16="http://schemas.microsoft.com/office/drawing/2014/main" id="{71D70106-5CF2-590C-8907-430C747FF60E}"/>
              </a:ext>
            </a:extLst>
          </p:cNvPr>
          <p:cNvSpPr>
            <a:spLocks noGrp="1"/>
          </p:cNvSpPr>
          <p:nvPr>
            <p:ph type="sldNum" sz="quarter" idx="12"/>
          </p:nvPr>
        </p:nvSpPr>
        <p:spPr/>
        <p:txBody>
          <a:bodyPr/>
          <a:lstStyle/>
          <a:p>
            <a:fld id="{F8611F37-E403-4212-8973-081E8AB0D430}" type="slidenum">
              <a:rPr lang="de-DE" smtClean="0"/>
              <a:t>15</a:t>
            </a:fld>
            <a:endParaRPr lang="de-DE"/>
          </a:p>
        </p:txBody>
      </p:sp>
    </p:spTree>
    <p:extLst>
      <p:ext uri="{BB962C8B-B14F-4D97-AF65-F5344CB8AC3E}">
        <p14:creationId xmlns:p14="http://schemas.microsoft.com/office/powerpoint/2010/main" val="2763605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88690" y="3692319"/>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997935" y="4062796"/>
            <a:ext cx="2755392" cy="1815882"/>
          </a:xfrm>
          <a:prstGeom prst="rect">
            <a:avLst/>
          </a:prstGeom>
          <a:noFill/>
        </p:spPr>
        <p:txBody>
          <a:bodyPr wrap="square" rtlCol="0">
            <a:spAutoFit/>
          </a:bodyPr>
          <a:lstStyle/>
          <a:p>
            <a:r>
              <a:rPr lang="de-DE" sz="1400" b="1" dirty="0"/>
              <a:t>1740</a:t>
            </a:r>
          </a:p>
          <a:p>
            <a:endParaRPr lang="de-DE" sz="1400" b="1" dirty="0"/>
          </a:p>
          <a:p>
            <a:r>
              <a:rPr lang="de-DE" sz="1400" dirty="0"/>
              <a:t>Während der chinesischen Qing-Dynastie wird das erste Gesetz wider einvernehmliche „Sodomie“ verabschiedet. Es wird jedoch nur selten angewendet.</a:t>
            </a:r>
          </a:p>
        </p:txBody>
      </p:sp>
      <p:sp>
        <p:nvSpPr>
          <p:cNvPr id="7" name="Textfeld 6">
            <a:extLst>
              <a:ext uri="{FF2B5EF4-FFF2-40B4-BE49-F238E27FC236}">
                <a16:creationId xmlns:a16="http://schemas.microsoft.com/office/drawing/2014/main" id="{1E8499BA-3ABE-A800-7218-0000E32BA14B}"/>
              </a:ext>
            </a:extLst>
          </p:cNvPr>
          <p:cNvSpPr txBox="1"/>
          <p:nvPr/>
        </p:nvSpPr>
        <p:spPr>
          <a:xfrm>
            <a:off x="8153400" y="2209759"/>
            <a:ext cx="2755392" cy="1384995"/>
          </a:xfrm>
          <a:prstGeom prst="rect">
            <a:avLst/>
          </a:prstGeom>
          <a:noFill/>
        </p:spPr>
        <p:txBody>
          <a:bodyPr wrap="square" rtlCol="0">
            <a:spAutoFit/>
          </a:bodyPr>
          <a:lstStyle/>
          <a:p>
            <a:r>
              <a:rPr lang="de-DE" sz="1400" b="1" dirty="0"/>
              <a:t>1737</a:t>
            </a:r>
          </a:p>
          <a:p>
            <a:endParaRPr lang="de-DE" sz="1400" b="1" dirty="0"/>
          </a:p>
          <a:p>
            <a:r>
              <a:rPr lang="de-DE" sz="1400" dirty="0"/>
              <a:t>Die einflussreiche Familie der Medici in Florenz stirbt mit dem weithin als homosexuell geltenden Gian </a:t>
            </a:r>
            <a:r>
              <a:rPr lang="de-DE" sz="1400" dirty="0" err="1"/>
              <a:t>Gastone</a:t>
            </a:r>
            <a:r>
              <a:rPr lang="de-DE" sz="1400" dirty="0"/>
              <a:t> aus.</a:t>
            </a:r>
          </a:p>
        </p:txBody>
      </p:sp>
      <p:sp>
        <p:nvSpPr>
          <p:cNvPr id="9" name="Textfeld 8">
            <a:extLst>
              <a:ext uri="{FF2B5EF4-FFF2-40B4-BE49-F238E27FC236}">
                <a16:creationId xmlns:a16="http://schemas.microsoft.com/office/drawing/2014/main" id="{0802AC25-B916-8889-B4FB-C7F3826490E4}"/>
              </a:ext>
            </a:extLst>
          </p:cNvPr>
          <p:cNvSpPr txBox="1"/>
          <p:nvPr/>
        </p:nvSpPr>
        <p:spPr>
          <a:xfrm>
            <a:off x="1926842" y="1563429"/>
            <a:ext cx="5864352" cy="2031325"/>
          </a:xfrm>
          <a:prstGeom prst="rect">
            <a:avLst/>
          </a:prstGeom>
          <a:noFill/>
        </p:spPr>
        <p:txBody>
          <a:bodyPr wrap="square" rtlCol="0">
            <a:spAutoFit/>
          </a:bodyPr>
          <a:lstStyle/>
          <a:p>
            <a:r>
              <a:rPr lang="de-DE" sz="1400" b="1" dirty="0"/>
              <a:t>1730 - 1811</a:t>
            </a:r>
          </a:p>
          <a:p>
            <a:endParaRPr lang="de-DE" sz="1400" b="1" dirty="0"/>
          </a:p>
          <a:p>
            <a:r>
              <a:rPr lang="de-DE" sz="1400" b="0" i="0" dirty="0">
                <a:effectLst/>
              </a:rPr>
              <a:t>In der </a:t>
            </a:r>
            <a:r>
              <a:rPr lang="de-DE" sz="1400" b="0" i="0" u="none" strike="noStrike" dirty="0">
                <a:effectLst/>
              </a:rPr>
              <a:t>Republik der Sieben Vereinigten Niederlande</a:t>
            </a:r>
            <a:r>
              <a:rPr lang="de-DE" sz="1400" b="0" i="0" dirty="0">
                <a:effectLst/>
              </a:rPr>
              <a:t> bewirkt der </a:t>
            </a:r>
            <a:r>
              <a:rPr lang="de-DE" sz="1400" b="0" i="0" u="none" strike="noStrike" dirty="0">
                <a:effectLst/>
              </a:rPr>
              <a:t>Calvinismus</a:t>
            </a:r>
            <a:r>
              <a:rPr lang="de-DE" sz="1400" b="0" i="0" dirty="0">
                <a:effectLst/>
              </a:rPr>
              <a:t> eine aufsehenerregende Serie von </a:t>
            </a:r>
            <a:r>
              <a:rPr lang="de-DE" sz="1400" b="0" i="0" dirty="0" err="1">
                <a:effectLst/>
              </a:rPr>
              <a:t>Sodomieprozessen</a:t>
            </a:r>
            <a:r>
              <a:rPr lang="de-DE" sz="1400" b="0" i="0" dirty="0">
                <a:effectLst/>
              </a:rPr>
              <a:t>, die jeweils von 1730 bis 1737, in den Jahren 1764 und 1776 und zwischen 1795 und 1798 einen Höhepunkt erreichten. Bereits 1731 werden 250 Männer und Jungen des Verbrechens schuldig erklärt, etwa 10 % werden gehängt oder verbrannt, der überwiegende Rest wird verbannt oder ausgepeitscht. </a:t>
            </a:r>
            <a:endParaRPr lang="de-DE" sz="1400" dirty="0"/>
          </a:p>
        </p:txBody>
      </p:sp>
      <p:sp>
        <p:nvSpPr>
          <p:cNvPr id="10" name="Textfeld 9">
            <a:extLst>
              <a:ext uri="{FF2B5EF4-FFF2-40B4-BE49-F238E27FC236}">
                <a16:creationId xmlns:a16="http://schemas.microsoft.com/office/drawing/2014/main" id="{09A34A1D-9F45-830C-31B9-8AAC71B33E77}"/>
              </a:ext>
            </a:extLst>
          </p:cNvPr>
          <p:cNvSpPr txBox="1"/>
          <p:nvPr/>
        </p:nvSpPr>
        <p:spPr>
          <a:xfrm>
            <a:off x="838198" y="4094544"/>
            <a:ext cx="8041641" cy="2246769"/>
          </a:xfrm>
          <a:prstGeom prst="rect">
            <a:avLst/>
          </a:prstGeom>
          <a:noFill/>
        </p:spPr>
        <p:txBody>
          <a:bodyPr wrap="square" rtlCol="0">
            <a:spAutoFit/>
          </a:bodyPr>
          <a:lstStyle/>
          <a:p>
            <a:r>
              <a:rPr lang="de-DE" sz="1400" b="1" dirty="0"/>
              <a:t>1726</a:t>
            </a:r>
          </a:p>
          <a:p>
            <a:endParaRPr lang="de-DE" sz="1400" b="1" dirty="0"/>
          </a:p>
          <a:p>
            <a:r>
              <a:rPr lang="de-DE" sz="1400" b="0" i="0" dirty="0">
                <a:effectLst/>
              </a:rPr>
              <a:t>In London wird das </a:t>
            </a:r>
            <a:r>
              <a:rPr lang="de-DE" sz="1400" b="0" i="0" u="none" strike="noStrike" dirty="0">
                <a:effectLst/>
              </a:rPr>
              <a:t>Bordell</a:t>
            </a:r>
            <a:r>
              <a:rPr lang="de-DE" sz="1400" b="0" i="0" dirty="0">
                <a:effectLst/>
              </a:rPr>
              <a:t> von </a:t>
            </a:r>
            <a:r>
              <a:rPr lang="de-DE" sz="1400" b="0" i="0" u="none" strike="noStrike" dirty="0">
                <a:effectLst/>
              </a:rPr>
              <a:t>Margaret Clap</a:t>
            </a:r>
            <a:r>
              <a:rPr lang="de-DE" sz="1400" b="0" i="0" dirty="0">
                <a:effectLst/>
              </a:rPr>
              <a:t> </a:t>
            </a:r>
            <a:r>
              <a:rPr lang="de-DE" sz="1400" b="0" i="1" dirty="0">
                <a:effectLst/>
              </a:rPr>
              <a:t>(Mother Clap)</a:t>
            </a:r>
            <a:r>
              <a:rPr lang="de-DE" sz="1400" b="0" i="0" dirty="0">
                <a:effectLst/>
              </a:rPr>
              <a:t> für gleichgeschlechtlich sexuell verkehrende Männer (ein sogenanntes </a:t>
            </a:r>
            <a:r>
              <a:rPr lang="de-DE" sz="1400" b="0" i="1" dirty="0" err="1">
                <a:effectLst/>
              </a:rPr>
              <a:t>molly</a:t>
            </a:r>
            <a:r>
              <a:rPr lang="de-DE" sz="1400" b="0" i="1" dirty="0">
                <a:effectLst/>
              </a:rPr>
              <a:t> </a:t>
            </a:r>
            <a:r>
              <a:rPr lang="de-DE" sz="1400" b="0" i="1" dirty="0" err="1">
                <a:effectLst/>
              </a:rPr>
              <a:t>house</a:t>
            </a:r>
            <a:r>
              <a:rPr lang="de-DE" sz="1400" b="0" i="0" dirty="0">
                <a:effectLst/>
              </a:rPr>
              <a:t>) von der Polizei überfallen, Clap kommt dabei ums Leben und alle im Haus verhafteten Männer werden in </a:t>
            </a:r>
            <a:r>
              <a:rPr lang="de-DE" sz="1400" b="0" i="0" u="none" strike="noStrike" dirty="0">
                <a:effectLst/>
              </a:rPr>
              <a:t>Tyburn</a:t>
            </a:r>
            <a:r>
              <a:rPr lang="de-DE" sz="1400" b="0" i="0" dirty="0">
                <a:effectLst/>
              </a:rPr>
              <a:t>, dem Londoner Galgenplatz, hingerichtet. In Paris wird </a:t>
            </a:r>
            <a:r>
              <a:rPr lang="de-DE" sz="1400" b="0" i="0" u="none" strike="noStrike" dirty="0">
                <a:effectLst/>
              </a:rPr>
              <a:t>Benjamin </a:t>
            </a:r>
            <a:r>
              <a:rPr lang="de-DE" sz="1400" b="0" i="0" u="none" strike="noStrike" dirty="0" err="1">
                <a:effectLst/>
              </a:rPr>
              <a:t>Deschauffours</a:t>
            </a:r>
            <a:r>
              <a:rPr lang="de-DE" sz="1400" b="0" i="0" dirty="0">
                <a:effectLst/>
              </a:rPr>
              <a:t> auf dem Scheiterhaufen auf der </a:t>
            </a:r>
            <a:r>
              <a:rPr lang="de-DE" sz="1400" b="0" i="1" u="none" strike="noStrike" dirty="0">
                <a:effectLst/>
              </a:rPr>
              <a:t>Place de </a:t>
            </a:r>
            <a:r>
              <a:rPr lang="de-DE" sz="1400" b="0" i="1" u="none" strike="noStrike" dirty="0" err="1">
                <a:effectLst/>
              </a:rPr>
              <a:t>Grève</a:t>
            </a:r>
            <a:r>
              <a:rPr lang="de-DE" sz="1400" b="0" i="0" dirty="0">
                <a:effectLst/>
              </a:rPr>
              <a:t> verbrannt; obwohl er für Verbrechen wie Vergewaltigung und Mord angeklagt wurde, glauben einige seiner Zeitgenossen, dies sei eine ungerechtfertigte Strafe für begangene Sodomie; ein anonymer Schreiber publiziert ein Manifest des Protestes. Der Maler Jean-Baptiste </a:t>
            </a:r>
            <a:r>
              <a:rPr lang="de-DE" sz="1400" b="0" i="0" dirty="0" err="1">
                <a:effectLst/>
              </a:rPr>
              <a:t>Nattier</a:t>
            </a:r>
            <a:r>
              <a:rPr lang="de-DE" sz="1400" b="0" i="0" dirty="0">
                <a:effectLst/>
              </a:rPr>
              <a:t> (1678–1726) entzieht sich der drohenden Verbrennung, indem er den Freitod wählt.</a:t>
            </a:r>
            <a:endParaRPr lang="de-DE" sz="1400" dirty="0"/>
          </a:p>
        </p:txBody>
      </p:sp>
      <p:pic>
        <p:nvPicPr>
          <p:cNvPr id="11" name="Grafik 10" descr="Ein Bild, das Grafiken, Kreis, Symbol, Schrift enthält.&#10;&#10;Automatisch generierte Beschreibung">
            <a:extLst>
              <a:ext uri="{FF2B5EF4-FFF2-40B4-BE49-F238E27FC236}">
                <a16:creationId xmlns:a16="http://schemas.microsoft.com/office/drawing/2014/main" id="{B00F4CED-60BF-F452-71D5-DA4EB1F11D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044069" y="3694500"/>
            <a:ext cx="368296" cy="368296"/>
          </a:xfrm>
          <a:prstGeom prst="rect">
            <a:avLst/>
          </a:prstGeom>
        </p:spPr>
      </p:pic>
      <p:pic>
        <p:nvPicPr>
          <p:cNvPr id="12" name="Grafik 11" descr="Ein Bild, das Grafiken, Kreis, Symbol, Schrift enthält.&#10;&#10;Automatisch generierte Beschreibung">
            <a:extLst>
              <a:ext uri="{FF2B5EF4-FFF2-40B4-BE49-F238E27FC236}">
                <a16:creationId xmlns:a16="http://schemas.microsoft.com/office/drawing/2014/main" id="{E1C59670-F8BD-3EF6-6DDD-2D3E8E5E5C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196661"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D65F53CD-F030-5773-2543-17A151FD68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997935" y="3726248"/>
            <a:ext cx="368296" cy="368296"/>
          </a:xfrm>
          <a:prstGeom prst="rect">
            <a:avLst/>
          </a:prstGeom>
        </p:spPr>
      </p:pic>
      <p:sp>
        <p:nvSpPr>
          <p:cNvPr id="6" name="Foliennummernplatzhalter 5">
            <a:extLst>
              <a:ext uri="{FF2B5EF4-FFF2-40B4-BE49-F238E27FC236}">
                <a16:creationId xmlns:a16="http://schemas.microsoft.com/office/drawing/2014/main" id="{CE0E0854-D265-AFE2-DD62-449E986D7CC5}"/>
              </a:ext>
            </a:extLst>
          </p:cNvPr>
          <p:cNvSpPr>
            <a:spLocks noGrp="1"/>
          </p:cNvSpPr>
          <p:nvPr>
            <p:ph type="sldNum" sz="quarter" idx="12"/>
          </p:nvPr>
        </p:nvSpPr>
        <p:spPr/>
        <p:txBody>
          <a:bodyPr/>
          <a:lstStyle/>
          <a:p>
            <a:fld id="{F8611F37-E403-4212-8973-081E8AB0D430}" type="slidenum">
              <a:rPr lang="de-DE" smtClean="0"/>
              <a:t>16</a:t>
            </a:fld>
            <a:endParaRPr lang="de-DE"/>
          </a:p>
        </p:txBody>
      </p:sp>
    </p:spTree>
    <p:extLst>
      <p:ext uri="{BB962C8B-B14F-4D97-AF65-F5344CB8AC3E}">
        <p14:creationId xmlns:p14="http://schemas.microsoft.com/office/powerpoint/2010/main" val="7354024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115537" y="3726248"/>
            <a:ext cx="368296" cy="368296"/>
          </a:xfrm>
          <a:prstGeom prst="rect">
            <a:avLst/>
          </a:prstGeom>
        </p:spPr>
      </p:pic>
      <p:sp>
        <p:nvSpPr>
          <p:cNvPr id="6" name="Textfeld 5">
            <a:extLst>
              <a:ext uri="{FF2B5EF4-FFF2-40B4-BE49-F238E27FC236}">
                <a16:creationId xmlns:a16="http://schemas.microsoft.com/office/drawing/2014/main" id="{26D09F77-9312-A91E-5E4E-8CECB7AC8F8B}"/>
              </a:ext>
            </a:extLst>
          </p:cNvPr>
          <p:cNvSpPr txBox="1"/>
          <p:nvPr/>
        </p:nvSpPr>
        <p:spPr>
          <a:xfrm>
            <a:off x="8666807" y="4174268"/>
            <a:ext cx="2755392" cy="1815882"/>
          </a:xfrm>
          <a:prstGeom prst="rect">
            <a:avLst/>
          </a:prstGeom>
          <a:noFill/>
        </p:spPr>
        <p:txBody>
          <a:bodyPr wrap="square" rtlCol="0">
            <a:spAutoFit/>
          </a:bodyPr>
          <a:lstStyle/>
          <a:p>
            <a:r>
              <a:rPr lang="de-DE" sz="1400" b="1" i="0" dirty="0">
                <a:solidFill>
                  <a:srgbClr val="202122"/>
                </a:solidFill>
                <a:effectLst/>
              </a:rPr>
              <a:t>11. März 1778</a:t>
            </a:r>
          </a:p>
          <a:p>
            <a:endParaRPr lang="de-DE" sz="1400" b="0" i="0" dirty="0">
              <a:solidFill>
                <a:srgbClr val="202122"/>
              </a:solidFill>
              <a:effectLst/>
            </a:endParaRPr>
          </a:p>
          <a:p>
            <a:r>
              <a:rPr lang="de-DE" sz="1400" b="0" i="0" dirty="0">
                <a:solidFill>
                  <a:srgbClr val="202122"/>
                </a:solidFill>
                <a:effectLst/>
              </a:rPr>
              <a:t>In Valley </a:t>
            </a:r>
            <a:r>
              <a:rPr lang="de-DE" sz="1400" b="0" i="0" dirty="0" err="1">
                <a:solidFill>
                  <a:srgbClr val="202122"/>
                </a:solidFill>
                <a:effectLst/>
              </a:rPr>
              <a:t>Forge</a:t>
            </a:r>
            <a:r>
              <a:rPr lang="de-DE" sz="1400" b="0" i="0" dirty="0">
                <a:solidFill>
                  <a:srgbClr val="202122"/>
                </a:solidFill>
                <a:effectLst/>
              </a:rPr>
              <a:t>, Pennsylvania wird Lieutenant Frederick Gotthold </a:t>
            </a:r>
            <a:r>
              <a:rPr lang="de-DE" sz="1400" b="0" i="0" dirty="0" err="1">
                <a:solidFill>
                  <a:srgbClr val="202122"/>
                </a:solidFill>
                <a:effectLst/>
              </a:rPr>
              <a:t>Enslin</a:t>
            </a:r>
            <a:r>
              <a:rPr lang="de-DE" sz="1400" b="0" i="0" dirty="0">
                <a:solidFill>
                  <a:srgbClr val="202122"/>
                </a:solidFill>
                <a:effectLst/>
              </a:rPr>
              <a:t> der erste Amerikaner, der wegen versuchter Sodomie aus der Armee entlassen wird.</a:t>
            </a:r>
            <a:endParaRPr lang="de-DE" sz="1400" b="1" dirty="0"/>
          </a:p>
        </p:txBody>
      </p:sp>
      <p:sp>
        <p:nvSpPr>
          <p:cNvPr id="7" name="Textfeld 6">
            <a:extLst>
              <a:ext uri="{FF2B5EF4-FFF2-40B4-BE49-F238E27FC236}">
                <a16:creationId xmlns:a16="http://schemas.microsoft.com/office/drawing/2014/main" id="{B2FBFDB3-E0A5-DFE5-94BE-5DCFC783EED0}"/>
              </a:ext>
            </a:extLst>
          </p:cNvPr>
          <p:cNvSpPr txBox="1"/>
          <p:nvPr/>
        </p:nvSpPr>
        <p:spPr>
          <a:xfrm>
            <a:off x="6075225" y="1162228"/>
            <a:ext cx="4690871" cy="2462213"/>
          </a:xfrm>
          <a:prstGeom prst="rect">
            <a:avLst/>
          </a:prstGeom>
          <a:noFill/>
        </p:spPr>
        <p:txBody>
          <a:bodyPr wrap="square" rtlCol="0">
            <a:spAutoFit/>
          </a:bodyPr>
          <a:lstStyle/>
          <a:p>
            <a:r>
              <a:rPr lang="de-DE" sz="1400" b="1" dirty="0"/>
              <a:t>23. Februar 1778</a:t>
            </a:r>
          </a:p>
          <a:p>
            <a:endParaRPr lang="de-DE" sz="1400" b="1" dirty="0"/>
          </a:p>
          <a:p>
            <a:r>
              <a:rPr lang="de-DE" sz="1400" b="0" i="0" dirty="0">
                <a:effectLst/>
              </a:rPr>
              <a:t>Nachdem Baron </a:t>
            </a:r>
            <a:r>
              <a:rPr lang="de-DE" sz="1400" b="0" i="0" u="none" strike="noStrike" dirty="0">
                <a:effectLst/>
              </a:rPr>
              <a:t>Friedrich Wilhelm von Steuben</a:t>
            </a:r>
            <a:r>
              <a:rPr lang="de-DE" sz="1400" b="0" i="0" dirty="0">
                <a:effectLst/>
              </a:rPr>
              <a:t> nach Indiskretionen über seine Beziehungen zu jungen Männern Verfolgung in </a:t>
            </a:r>
            <a:r>
              <a:rPr lang="de-DE" sz="1400" b="0" i="0" u="none" strike="noStrike" dirty="0">
                <a:effectLst/>
              </a:rPr>
              <a:t>Preußen</a:t>
            </a:r>
            <a:r>
              <a:rPr lang="de-DE" sz="1400" b="0" i="0" dirty="0">
                <a:effectLst/>
              </a:rPr>
              <a:t> befürchtet, kommt er in Begleitung seines hübschen 17-jährigen Sekretärs in </a:t>
            </a:r>
            <a:r>
              <a:rPr lang="de-DE" sz="1400" b="0" i="0" u="none" strike="noStrike" dirty="0">
                <a:effectLst/>
              </a:rPr>
              <a:t>Valley </a:t>
            </a:r>
            <a:r>
              <a:rPr lang="de-DE" sz="1400" b="0" i="0" u="none" strike="noStrike" dirty="0" err="1">
                <a:effectLst/>
              </a:rPr>
              <a:t>Forge</a:t>
            </a:r>
            <a:r>
              <a:rPr lang="de-DE" sz="1400" b="0" i="0" dirty="0">
                <a:effectLst/>
              </a:rPr>
              <a:t>, </a:t>
            </a:r>
            <a:r>
              <a:rPr lang="de-DE" sz="1400" b="0" i="0" u="none" strike="noStrike" dirty="0">
                <a:effectLst/>
              </a:rPr>
              <a:t>Pennsylvania</a:t>
            </a:r>
            <a:r>
              <a:rPr lang="de-DE" sz="1400" b="0" i="0" dirty="0">
                <a:effectLst/>
              </a:rPr>
              <a:t> an, um die zerlumpte Armee </a:t>
            </a:r>
            <a:r>
              <a:rPr lang="de-DE" sz="1400" b="0" i="0" u="none" strike="noStrike" dirty="0">
                <a:effectLst/>
              </a:rPr>
              <a:t>George Washingtons</a:t>
            </a:r>
            <a:r>
              <a:rPr lang="de-DE" sz="1400" b="0" i="0" dirty="0">
                <a:effectLst/>
              </a:rPr>
              <a:t> zu trainieren. Deshalb wird Steuben regelmäßig angeführt, wenn es um die </a:t>
            </a:r>
            <a:r>
              <a:rPr lang="de-DE" sz="1400" b="0" i="0" u="none" strike="noStrike" dirty="0">
                <a:effectLst/>
              </a:rPr>
              <a:t>Geschichte der Inklusion Homosexueller in das US-Militär</a:t>
            </a:r>
            <a:r>
              <a:rPr lang="de-DE" sz="1400" b="0" i="0" dirty="0">
                <a:effectLst/>
              </a:rPr>
              <a:t> geht</a:t>
            </a:r>
            <a:r>
              <a:rPr lang="de-DE" sz="1400" b="1" dirty="0"/>
              <a:t>.</a:t>
            </a:r>
            <a:endParaRPr lang="de-DE" sz="1400" dirty="0"/>
          </a:p>
        </p:txBody>
      </p:sp>
      <p:sp>
        <p:nvSpPr>
          <p:cNvPr id="9" name="Textfeld 8">
            <a:extLst>
              <a:ext uri="{FF2B5EF4-FFF2-40B4-BE49-F238E27FC236}">
                <a16:creationId xmlns:a16="http://schemas.microsoft.com/office/drawing/2014/main" id="{8BF7DB51-25EA-6BC0-4F1D-3067EBFCB0EC}"/>
              </a:ext>
            </a:extLst>
          </p:cNvPr>
          <p:cNvSpPr txBox="1"/>
          <p:nvPr/>
        </p:nvSpPr>
        <p:spPr>
          <a:xfrm>
            <a:off x="1731600" y="4135500"/>
            <a:ext cx="6147479" cy="2031325"/>
          </a:xfrm>
          <a:prstGeom prst="rect">
            <a:avLst/>
          </a:prstGeom>
          <a:noFill/>
        </p:spPr>
        <p:txBody>
          <a:bodyPr wrap="square" rtlCol="0">
            <a:spAutoFit/>
          </a:bodyPr>
          <a:lstStyle/>
          <a:p>
            <a:r>
              <a:rPr lang="de-DE" sz="1400" b="1" dirty="0"/>
              <a:t>1764</a:t>
            </a:r>
          </a:p>
          <a:p>
            <a:endParaRPr lang="de-DE" sz="1400" b="1" dirty="0"/>
          </a:p>
          <a:p>
            <a:r>
              <a:rPr lang="de-DE" sz="1400" b="0" i="0" u="none" strike="noStrike" dirty="0">
                <a:effectLst/>
              </a:rPr>
              <a:t>Voltaires</a:t>
            </a:r>
            <a:r>
              <a:rPr lang="de-DE" sz="1400" b="0" i="0" dirty="0">
                <a:effectLst/>
              </a:rPr>
              <a:t> </a:t>
            </a:r>
            <a:r>
              <a:rPr lang="de-DE" sz="1400" b="0" i="1" dirty="0" err="1">
                <a:effectLst/>
              </a:rPr>
              <a:t>Dictionnaire</a:t>
            </a:r>
            <a:r>
              <a:rPr lang="de-DE" sz="1400" b="0" i="1" dirty="0">
                <a:effectLst/>
              </a:rPr>
              <a:t> </a:t>
            </a:r>
            <a:r>
              <a:rPr lang="de-DE" sz="1400" b="0" i="1" dirty="0" err="1">
                <a:effectLst/>
              </a:rPr>
              <a:t>Philosophique</a:t>
            </a:r>
            <a:r>
              <a:rPr lang="de-DE" sz="1400" b="0" i="0" dirty="0">
                <a:effectLst/>
              </a:rPr>
              <a:t> (Philosophisches Wörterbuch) beinhaltet einen Artikel über die „Liebe nach Art des Sokrates“, samt einer Liste historischer der homoerotischen Liebe zugewandter Personen.</a:t>
            </a:r>
            <a:r>
              <a:rPr lang="de-DE" sz="1400" b="0" i="0" baseline="30000" dirty="0">
                <a:effectLst/>
              </a:rPr>
              <a:t> </a:t>
            </a:r>
            <a:r>
              <a:rPr lang="de-DE" sz="1400" b="0" i="0" dirty="0">
                <a:effectLst/>
              </a:rPr>
              <a:t>Der Schlusssatz lautet: „schließlich glaube ich nicht, dass es jemals irgendeine gesittete Nation gab, die Gesetze gegen die Sitten erlassen hätte“. Damit setzte sich der Philosoph der </a:t>
            </a:r>
            <a:r>
              <a:rPr lang="de-DE" sz="1400" b="0" i="0" u="none" strike="noStrike" dirty="0">
                <a:effectLst/>
              </a:rPr>
              <a:t>Aufklärung</a:t>
            </a:r>
            <a:r>
              <a:rPr lang="de-DE" sz="1400" b="0" i="0" dirty="0">
                <a:effectLst/>
              </a:rPr>
              <a:t> für die Abschaffung der Strafgesetze gegen Homosexualität ein.</a:t>
            </a:r>
            <a:endParaRPr lang="de-DE" sz="1400" dirty="0"/>
          </a:p>
        </p:txBody>
      </p:sp>
      <p:sp>
        <p:nvSpPr>
          <p:cNvPr id="10" name="Textfeld 9">
            <a:extLst>
              <a:ext uri="{FF2B5EF4-FFF2-40B4-BE49-F238E27FC236}">
                <a16:creationId xmlns:a16="http://schemas.microsoft.com/office/drawing/2014/main" id="{D70762FD-48FF-5099-31D3-A3C581AEC168}"/>
              </a:ext>
            </a:extLst>
          </p:cNvPr>
          <p:cNvSpPr txBox="1"/>
          <p:nvPr/>
        </p:nvSpPr>
        <p:spPr>
          <a:xfrm>
            <a:off x="838198" y="1256778"/>
            <a:ext cx="4445001" cy="2462213"/>
          </a:xfrm>
          <a:prstGeom prst="rect">
            <a:avLst/>
          </a:prstGeom>
          <a:noFill/>
        </p:spPr>
        <p:txBody>
          <a:bodyPr wrap="square" rtlCol="0">
            <a:spAutoFit/>
          </a:bodyPr>
          <a:lstStyle/>
          <a:p>
            <a:r>
              <a:rPr lang="de-DE" sz="1400" b="1" dirty="0"/>
              <a:t>1760</a:t>
            </a:r>
          </a:p>
          <a:p>
            <a:endParaRPr lang="de-DE" sz="1400" b="1" dirty="0"/>
          </a:p>
          <a:p>
            <a:r>
              <a:rPr lang="de-DE" sz="1400" b="0" i="0" dirty="0">
                <a:effectLst/>
              </a:rPr>
              <a:t>Das vom Arzt </a:t>
            </a:r>
            <a:r>
              <a:rPr lang="de-DE" sz="1400" b="0" i="0" u="none" strike="noStrike" dirty="0">
                <a:effectLst/>
              </a:rPr>
              <a:t>Simon-Auguste Tissot</a:t>
            </a:r>
            <a:r>
              <a:rPr lang="de-DE" sz="1400" b="0" i="0" dirty="0">
                <a:effectLst/>
              </a:rPr>
              <a:t> verfasste Werk </a:t>
            </a:r>
            <a:r>
              <a:rPr lang="de-DE" sz="1400" b="0" i="1" dirty="0" err="1">
                <a:effectLst/>
              </a:rPr>
              <a:t>L'Onanisme</a:t>
            </a:r>
            <a:r>
              <a:rPr lang="de-DE" sz="1400" b="0" i="0" dirty="0">
                <a:effectLst/>
              </a:rPr>
              <a:t> bestärkt den verbreiteten Glauben, dass eine deutlich vergrößerte Klitoris Ursache gleichgeschlechtlichen Verlangens bei Frauen sei. Er gibt zu bedenken, dass diese, mit dem „</a:t>
            </a:r>
            <a:r>
              <a:rPr lang="de-DE" sz="1400" b="0" i="0" u="none" strike="noStrike" dirty="0">
                <a:effectLst/>
              </a:rPr>
              <a:t>Hermaphroditismus</a:t>
            </a:r>
            <a:r>
              <a:rPr lang="de-DE" sz="1400" b="0" i="0" dirty="0">
                <a:effectLst/>
              </a:rPr>
              <a:t>“ verwandte Veranlagung, sehr häufig auftrete. Während der nächsten Jahrzehnte wird das Werk des </a:t>
            </a:r>
            <a:r>
              <a:rPr lang="de-DE" sz="1400" b="0" i="0" u="none" strike="noStrike" dirty="0">
                <a:effectLst/>
              </a:rPr>
              <a:t>Schweizers</a:t>
            </a:r>
            <a:r>
              <a:rPr lang="de-DE" sz="1400" b="0" i="0" dirty="0">
                <a:effectLst/>
              </a:rPr>
              <a:t> häufig übersetzt und neu aufgelegt</a:t>
            </a:r>
            <a:r>
              <a:rPr lang="de-DE" sz="1400" b="0" i="0" dirty="0">
                <a:effectLst/>
                <a:latin typeface="Arial" panose="020B0604020202020204" pitchFamily="34" charset="0"/>
              </a:rPr>
              <a:t>.</a:t>
            </a:r>
            <a:endParaRPr lang="de-DE" sz="1400" dirty="0"/>
          </a:p>
        </p:txBody>
      </p:sp>
      <p:pic>
        <p:nvPicPr>
          <p:cNvPr id="11" name="Grafik 10" descr="Ein Bild, das Grafiken, Kreis, Symbol, Schrift enthält.&#10;&#10;Automatisch generierte Beschreibung">
            <a:extLst>
              <a:ext uri="{FF2B5EF4-FFF2-40B4-BE49-F238E27FC236}">
                <a16:creationId xmlns:a16="http://schemas.microsoft.com/office/drawing/2014/main" id="{1962F038-4B9E-45F0-2CFD-0810F9EEF1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666807" y="3715206"/>
            <a:ext cx="368296" cy="368296"/>
          </a:xfrm>
          <a:prstGeom prst="rect">
            <a:avLst/>
          </a:prstGeom>
        </p:spPr>
      </p:pic>
      <p:pic>
        <p:nvPicPr>
          <p:cNvPr id="12" name="Grafik 11" descr="Ein Bild, das Grafiken, Kreis, Symbol, Schrift enthält.&#10;&#10;Automatisch generierte Beschreibung">
            <a:extLst>
              <a:ext uri="{FF2B5EF4-FFF2-40B4-BE49-F238E27FC236}">
                <a16:creationId xmlns:a16="http://schemas.microsoft.com/office/drawing/2014/main" id="{D8A96BE2-0A0A-E2D2-B7CE-48331AFCCF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795731"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146619FD-2997-E6B8-7F9B-F967A9BE1E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75150" y="3726248"/>
            <a:ext cx="368296" cy="368296"/>
          </a:xfrm>
          <a:prstGeom prst="rect">
            <a:avLst/>
          </a:prstGeom>
        </p:spPr>
      </p:pic>
      <p:sp>
        <p:nvSpPr>
          <p:cNvPr id="4" name="Foliennummernplatzhalter 3">
            <a:extLst>
              <a:ext uri="{FF2B5EF4-FFF2-40B4-BE49-F238E27FC236}">
                <a16:creationId xmlns:a16="http://schemas.microsoft.com/office/drawing/2014/main" id="{50C1CD25-9D68-4E35-BABD-119A1AE1F560}"/>
              </a:ext>
            </a:extLst>
          </p:cNvPr>
          <p:cNvSpPr>
            <a:spLocks noGrp="1"/>
          </p:cNvSpPr>
          <p:nvPr>
            <p:ph type="sldNum" sz="quarter" idx="12"/>
          </p:nvPr>
        </p:nvSpPr>
        <p:spPr/>
        <p:txBody>
          <a:bodyPr/>
          <a:lstStyle/>
          <a:p>
            <a:fld id="{F8611F37-E403-4212-8973-081E8AB0D430}" type="slidenum">
              <a:rPr lang="de-DE" smtClean="0"/>
              <a:t>17</a:t>
            </a:fld>
            <a:endParaRPr lang="de-DE"/>
          </a:p>
        </p:txBody>
      </p:sp>
    </p:spTree>
    <p:extLst>
      <p:ext uri="{BB962C8B-B14F-4D97-AF65-F5344CB8AC3E}">
        <p14:creationId xmlns:p14="http://schemas.microsoft.com/office/powerpoint/2010/main" val="36896402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848741" y="3726248"/>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7880984" y="4091568"/>
            <a:ext cx="2755392" cy="2246769"/>
          </a:xfrm>
          <a:prstGeom prst="rect">
            <a:avLst/>
          </a:prstGeom>
          <a:noFill/>
        </p:spPr>
        <p:txBody>
          <a:bodyPr wrap="square" rtlCol="0">
            <a:spAutoFit/>
          </a:bodyPr>
          <a:lstStyle/>
          <a:p>
            <a:r>
              <a:rPr lang="de-DE" sz="1400" b="1" i="0" dirty="0">
                <a:effectLst/>
              </a:rPr>
              <a:t>1786 - 1788</a:t>
            </a:r>
          </a:p>
          <a:p>
            <a:endParaRPr lang="de-DE" sz="1400" b="1" u="none" strike="noStrike" dirty="0"/>
          </a:p>
          <a:p>
            <a:r>
              <a:rPr lang="de-DE" sz="1400" b="0" i="0" u="none" strike="noStrike" dirty="0">
                <a:effectLst/>
              </a:rPr>
              <a:t>Goethe</a:t>
            </a:r>
            <a:r>
              <a:rPr lang="de-DE" sz="1400" b="0" i="0" dirty="0">
                <a:effectLst/>
              </a:rPr>
              <a:t> macht auf seiner </a:t>
            </a:r>
            <a:r>
              <a:rPr lang="de-DE" sz="1400" b="0" i="1" u="none" strike="noStrike" dirty="0">
                <a:effectLst/>
              </a:rPr>
              <a:t>Italienischen Reise</a:t>
            </a:r>
            <a:r>
              <a:rPr lang="de-DE" sz="1400" b="0" i="0" dirty="0">
                <a:effectLst/>
              </a:rPr>
              <a:t> zahlreiche erotische, darunter vereinzelt auch homoerotische Erfahrungen, die er bald darauf in seinen </a:t>
            </a:r>
            <a:r>
              <a:rPr lang="de-DE" sz="1400" b="0" i="1" u="none" strike="noStrike" dirty="0">
                <a:effectLst/>
              </a:rPr>
              <a:t>Römischen Elegien</a:t>
            </a:r>
            <a:r>
              <a:rPr lang="de-DE" sz="1400" b="0" i="0" dirty="0">
                <a:effectLst/>
              </a:rPr>
              <a:t> verarbeitet.</a:t>
            </a:r>
            <a:endParaRPr lang="de-DE" sz="1400" dirty="0"/>
          </a:p>
        </p:txBody>
      </p:sp>
      <p:sp>
        <p:nvSpPr>
          <p:cNvPr id="6" name="Textfeld 5">
            <a:extLst>
              <a:ext uri="{FF2B5EF4-FFF2-40B4-BE49-F238E27FC236}">
                <a16:creationId xmlns:a16="http://schemas.microsoft.com/office/drawing/2014/main" id="{0AC24619-73CB-E88B-6246-A878FD4F4375}"/>
              </a:ext>
            </a:extLst>
          </p:cNvPr>
          <p:cNvSpPr txBox="1"/>
          <p:nvPr/>
        </p:nvSpPr>
        <p:spPr>
          <a:xfrm>
            <a:off x="4718304" y="1073307"/>
            <a:ext cx="2755392" cy="2677656"/>
          </a:xfrm>
          <a:prstGeom prst="rect">
            <a:avLst/>
          </a:prstGeom>
          <a:noFill/>
        </p:spPr>
        <p:txBody>
          <a:bodyPr wrap="square" rtlCol="0">
            <a:spAutoFit/>
          </a:bodyPr>
          <a:lstStyle/>
          <a:p>
            <a:r>
              <a:rPr lang="de-DE" sz="1400" b="1" i="0" dirty="0">
                <a:effectLst/>
              </a:rPr>
              <a:t>1784</a:t>
            </a:r>
          </a:p>
          <a:p>
            <a:endParaRPr lang="de-DE" sz="1400" b="1" dirty="0"/>
          </a:p>
          <a:p>
            <a:r>
              <a:rPr lang="de-DE" sz="1400" b="0" i="0" dirty="0">
                <a:effectLst/>
              </a:rPr>
              <a:t>Prinz </a:t>
            </a:r>
            <a:r>
              <a:rPr lang="de-DE" sz="1400" b="0" i="0" u="none" strike="noStrike" dirty="0">
                <a:effectLst/>
              </a:rPr>
              <a:t>Heinrich von Preußen</a:t>
            </a:r>
            <a:r>
              <a:rPr lang="de-DE" sz="1400" b="0" i="0" dirty="0">
                <a:effectLst/>
              </a:rPr>
              <a:t>, der Bruder Friedrichs II., nimmt in Paris 130.000 Taler Kredit auf, wofür König </a:t>
            </a:r>
            <a:r>
              <a:rPr lang="de-DE" sz="1400" b="0" i="0" u="none" strike="noStrike" dirty="0">
                <a:effectLst/>
              </a:rPr>
              <a:t>Ludwig XVI.</a:t>
            </a:r>
            <a:r>
              <a:rPr lang="de-DE" sz="1400" b="0" i="0" dirty="0">
                <a:effectLst/>
              </a:rPr>
              <a:t> persönlich bürgt, um die Schulden seines Geliebten, des Offiziers Christian Ludwig von Kaphengst (1740–1800), zu tilgen.</a:t>
            </a:r>
            <a:endParaRPr lang="de-DE" sz="1400" dirty="0"/>
          </a:p>
        </p:txBody>
      </p:sp>
      <p:sp>
        <p:nvSpPr>
          <p:cNvPr id="7" name="Textfeld 6">
            <a:extLst>
              <a:ext uri="{FF2B5EF4-FFF2-40B4-BE49-F238E27FC236}">
                <a16:creationId xmlns:a16="http://schemas.microsoft.com/office/drawing/2014/main" id="{94526FFF-75F4-197B-BE0A-25748FE5875E}"/>
              </a:ext>
            </a:extLst>
          </p:cNvPr>
          <p:cNvSpPr txBox="1"/>
          <p:nvPr/>
        </p:nvSpPr>
        <p:spPr>
          <a:xfrm>
            <a:off x="2680819" y="4094544"/>
            <a:ext cx="4388195" cy="2246769"/>
          </a:xfrm>
          <a:prstGeom prst="rect">
            <a:avLst/>
          </a:prstGeom>
          <a:noFill/>
        </p:spPr>
        <p:txBody>
          <a:bodyPr wrap="square" rtlCol="0">
            <a:spAutoFit/>
          </a:bodyPr>
          <a:lstStyle/>
          <a:p>
            <a:r>
              <a:rPr lang="de-DE" sz="1400" b="1" i="0" dirty="0">
                <a:effectLst/>
              </a:rPr>
              <a:t>25. Oktober 1783</a:t>
            </a:r>
          </a:p>
          <a:p>
            <a:endParaRPr lang="de-DE" sz="1400" b="1" dirty="0"/>
          </a:p>
          <a:p>
            <a:r>
              <a:rPr lang="de-DE" sz="1400" b="0" i="0" dirty="0">
                <a:effectLst/>
              </a:rPr>
              <a:t>Deborah Sampson wird in </a:t>
            </a:r>
            <a:r>
              <a:rPr lang="de-DE" sz="1400" b="0" i="0" u="none" strike="noStrike" dirty="0">
                <a:effectLst/>
              </a:rPr>
              <a:t>Westpoint</a:t>
            </a:r>
            <a:r>
              <a:rPr lang="de-DE" sz="1400" b="0" i="0" dirty="0">
                <a:effectLst/>
              </a:rPr>
              <a:t>, </a:t>
            </a:r>
            <a:r>
              <a:rPr lang="de-DE" sz="1400" b="0" i="0" u="none" strike="noStrike" dirty="0">
                <a:effectLst/>
              </a:rPr>
              <a:t>New York</a:t>
            </a:r>
            <a:r>
              <a:rPr lang="de-DE" sz="1400" b="0" i="0" dirty="0">
                <a:effectLst/>
              </a:rPr>
              <a:t> ehrenhaft aus dem </a:t>
            </a:r>
            <a:r>
              <a:rPr lang="de-DE" sz="1400" b="0" i="1" dirty="0">
                <a:effectLst/>
              </a:rPr>
              <a:t>Massachusetts Regiment</a:t>
            </a:r>
            <a:r>
              <a:rPr lang="de-DE" sz="1400" b="0" i="0" dirty="0">
                <a:effectLst/>
              </a:rPr>
              <a:t> entlassen, nach zahlreichen Kämpfen in den Schlachten des Regiments fiel ihre Verkleidung erst nach eineinhalb Jahren nach einer Verwundung auf. Sie hatte während dieser Zeit einige Verbindungen mit Frauen, obwohl sie später heiratete und eine militärische Pension erhielt.</a:t>
            </a:r>
            <a:endParaRPr lang="de-DE" sz="1400" dirty="0"/>
          </a:p>
        </p:txBody>
      </p:sp>
      <p:sp>
        <p:nvSpPr>
          <p:cNvPr id="9" name="Textfeld 8">
            <a:extLst>
              <a:ext uri="{FF2B5EF4-FFF2-40B4-BE49-F238E27FC236}">
                <a16:creationId xmlns:a16="http://schemas.microsoft.com/office/drawing/2014/main" id="{1DBC194E-1C19-6E05-65AB-502FAC8B707C}"/>
              </a:ext>
            </a:extLst>
          </p:cNvPr>
          <p:cNvSpPr txBox="1"/>
          <p:nvPr/>
        </p:nvSpPr>
        <p:spPr>
          <a:xfrm>
            <a:off x="838199" y="1589935"/>
            <a:ext cx="2755392" cy="2031325"/>
          </a:xfrm>
          <a:prstGeom prst="rect">
            <a:avLst/>
          </a:prstGeom>
          <a:noFill/>
        </p:spPr>
        <p:txBody>
          <a:bodyPr wrap="square" rtlCol="0">
            <a:spAutoFit/>
          </a:bodyPr>
          <a:lstStyle/>
          <a:p>
            <a:r>
              <a:rPr lang="de-DE" sz="1400" b="1" i="0" dirty="0">
                <a:effectLst/>
              </a:rPr>
              <a:t>1782</a:t>
            </a:r>
          </a:p>
          <a:p>
            <a:endParaRPr lang="de-DE" sz="1400" b="1" u="none" strike="noStrike" dirty="0"/>
          </a:p>
          <a:p>
            <a:r>
              <a:rPr lang="de-DE" sz="1400" b="0" i="0" u="none" strike="noStrike" dirty="0">
                <a:effectLst/>
              </a:rPr>
              <a:t>Johann Friedels</a:t>
            </a:r>
            <a:r>
              <a:rPr lang="de-DE" sz="1400" b="0" i="0" dirty="0">
                <a:effectLst/>
              </a:rPr>
              <a:t> „Briefe über die Galanterien von </a:t>
            </a:r>
            <a:r>
              <a:rPr lang="de-DE" sz="1400" b="0" i="0" u="none" strike="noStrike" dirty="0">
                <a:effectLst/>
              </a:rPr>
              <a:t>Berlin</a:t>
            </a:r>
            <a:r>
              <a:rPr lang="de-DE" sz="1400" b="0" i="0" dirty="0">
                <a:effectLst/>
              </a:rPr>
              <a:t>“ ist das erste Buch, das gleichgeschlechtliches männliches </a:t>
            </a:r>
            <a:r>
              <a:rPr lang="de-DE" sz="1400" b="0" i="0" u="none" strike="noStrike" dirty="0">
                <a:effectLst/>
              </a:rPr>
              <a:t>Cruising</a:t>
            </a:r>
            <a:r>
              <a:rPr lang="de-DE" sz="1400" b="0" i="0" dirty="0">
                <a:effectLst/>
              </a:rPr>
              <a:t> und Prostitution in Berlin beschreibt.</a:t>
            </a:r>
            <a:endParaRPr lang="de-DE" sz="1400" dirty="0"/>
          </a:p>
        </p:txBody>
      </p:sp>
      <p:pic>
        <p:nvPicPr>
          <p:cNvPr id="21506" name="Picture 2" descr="Goethe in der römischen Campagna - Digitale Sammlung">
            <a:extLst>
              <a:ext uri="{FF2B5EF4-FFF2-40B4-BE49-F238E27FC236}">
                <a16:creationId xmlns:a16="http://schemas.microsoft.com/office/drawing/2014/main" id="{7BB8A821-4CBF-DF34-91F9-55F0744BC3C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09829" y="693750"/>
            <a:ext cx="3726387" cy="2958646"/>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descr="Ein Bild, das Grafiken, Kreis, Symbol, Schrift enthält.&#10;&#10;Automatisch generierte Beschreibung">
            <a:extLst>
              <a:ext uri="{FF2B5EF4-FFF2-40B4-BE49-F238E27FC236}">
                <a16:creationId xmlns:a16="http://schemas.microsoft.com/office/drawing/2014/main" id="{DCB86437-4DFB-A4A6-B74A-387C80B25B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951322" y="3715206"/>
            <a:ext cx="368296" cy="368296"/>
          </a:xfrm>
          <a:prstGeom prst="rect">
            <a:avLst/>
          </a:prstGeom>
        </p:spPr>
      </p:pic>
      <p:pic>
        <p:nvPicPr>
          <p:cNvPr id="11" name="Grafik 10" descr="Ein Bild, das Grafiken, Kreis, Symbol, Schrift enthält.&#10;&#10;Automatisch generierte Beschreibung">
            <a:extLst>
              <a:ext uri="{FF2B5EF4-FFF2-40B4-BE49-F238E27FC236}">
                <a16:creationId xmlns:a16="http://schemas.microsoft.com/office/drawing/2014/main" id="{F01EFF57-0DDB-FA9A-ACD2-E3026DC90A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746278" y="3726248"/>
            <a:ext cx="368296" cy="368296"/>
          </a:xfrm>
          <a:prstGeom prst="rect">
            <a:avLst/>
          </a:prstGeom>
        </p:spPr>
      </p:pic>
      <p:pic>
        <p:nvPicPr>
          <p:cNvPr id="12" name="Grafik 11" descr="Ein Bild, das Grafiken, Kreis, Symbol, Schrift enthält.&#10;&#10;Automatisch generierte Beschreibung">
            <a:extLst>
              <a:ext uri="{FF2B5EF4-FFF2-40B4-BE49-F238E27FC236}">
                <a16:creationId xmlns:a16="http://schemas.microsoft.com/office/drawing/2014/main" id="{7D97CC75-EAF3-4D07-E742-5D55868EE7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45488" y="3726248"/>
            <a:ext cx="368296" cy="368296"/>
          </a:xfrm>
          <a:prstGeom prst="rect">
            <a:avLst/>
          </a:prstGeom>
        </p:spPr>
      </p:pic>
      <p:sp>
        <p:nvSpPr>
          <p:cNvPr id="13" name="Foliennummernplatzhalter 12">
            <a:extLst>
              <a:ext uri="{FF2B5EF4-FFF2-40B4-BE49-F238E27FC236}">
                <a16:creationId xmlns:a16="http://schemas.microsoft.com/office/drawing/2014/main" id="{04AC5487-F84D-E862-8CE8-77F0FF47736D}"/>
              </a:ext>
            </a:extLst>
          </p:cNvPr>
          <p:cNvSpPr>
            <a:spLocks noGrp="1"/>
          </p:cNvSpPr>
          <p:nvPr>
            <p:ph type="sldNum" sz="quarter" idx="12"/>
          </p:nvPr>
        </p:nvSpPr>
        <p:spPr/>
        <p:txBody>
          <a:bodyPr/>
          <a:lstStyle/>
          <a:p>
            <a:fld id="{F8611F37-E403-4212-8973-081E8AB0D430}" type="slidenum">
              <a:rPr lang="de-DE" smtClean="0"/>
              <a:t>18</a:t>
            </a:fld>
            <a:endParaRPr lang="de-DE"/>
          </a:p>
        </p:txBody>
      </p:sp>
    </p:spTree>
    <p:extLst>
      <p:ext uri="{BB962C8B-B14F-4D97-AF65-F5344CB8AC3E}">
        <p14:creationId xmlns:p14="http://schemas.microsoft.com/office/powerpoint/2010/main" val="4506689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824153" y="3726248"/>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6775704" y="2341253"/>
            <a:ext cx="2755392" cy="1384995"/>
          </a:xfrm>
          <a:prstGeom prst="rect">
            <a:avLst/>
          </a:prstGeom>
          <a:noFill/>
        </p:spPr>
        <p:txBody>
          <a:bodyPr wrap="square" rtlCol="0">
            <a:spAutoFit/>
          </a:bodyPr>
          <a:lstStyle/>
          <a:p>
            <a:r>
              <a:rPr lang="de-DE" sz="1400" b="1" dirty="0"/>
              <a:t>1811</a:t>
            </a:r>
          </a:p>
          <a:p>
            <a:endParaRPr lang="de-DE" sz="1400" b="1" dirty="0"/>
          </a:p>
          <a:p>
            <a:r>
              <a:rPr lang="de-DE" sz="1400" dirty="0"/>
              <a:t>Die Niederlande entkriminalisieren gleichgeschlechtliche Handlungen.</a:t>
            </a:r>
          </a:p>
        </p:txBody>
      </p:sp>
      <p:sp>
        <p:nvSpPr>
          <p:cNvPr id="6" name="Textfeld 5">
            <a:extLst>
              <a:ext uri="{FF2B5EF4-FFF2-40B4-BE49-F238E27FC236}">
                <a16:creationId xmlns:a16="http://schemas.microsoft.com/office/drawing/2014/main" id="{F7111E8E-1515-A87F-EC26-E05AB6D6897D}"/>
              </a:ext>
            </a:extLst>
          </p:cNvPr>
          <p:cNvSpPr txBox="1"/>
          <p:nvPr/>
        </p:nvSpPr>
        <p:spPr>
          <a:xfrm>
            <a:off x="5940478" y="4047746"/>
            <a:ext cx="5712260" cy="2462213"/>
          </a:xfrm>
          <a:prstGeom prst="rect">
            <a:avLst/>
          </a:prstGeom>
          <a:noFill/>
        </p:spPr>
        <p:txBody>
          <a:bodyPr wrap="square" rtlCol="0">
            <a:spAutoFit/>
          </a:bodyPr>
          <a:lstStyle/>
          <a:p>
            <a:r>
              <a:rPr lang="de-DE" sz="1400" b="1" i="0" dirty="0">
                <a:effectLst/>
              </a:rPr>
              <a:t>1810</a:t>
            </a:r>
            <a:r>
              <a:rPr lang="de-DE" sz="1400" b="0" i="0" dirty="0">
                <a:effectLst/>
              </a:rPr>
              <a:t> </a:t>
            </a:r>
          </a:p>
          <a:p>
            <a:endParaRPr lang="de-DE" sz="1400" dirty="0"/>
          </a:p>
          <a:p>
            <a:r>
              <a:rPr lang="de-DE" sz="1400" b="0" i="0" dirty="0">
                <a:effectLst/>
              </a:rPr>
              <a:t>Die Polizei durchsucht den Pub „White Swan“ in der Vere Street in London, als eine der ersten „Schwulenbars“ wird der „Weiße Schwan“ von einer Vielzahl von Männern besucht; Zeitzeugen beschreiben die meisten von ihnen als weibisch, mit Ausnahmen wie „Fanny, einem athletischen Flussschiffer“ und „Lucy, einem herkulischen Kohlenträger“. In Frankreich tritt der </a:t>
            </a:r>
            <a:r>
              <a:rPr lang="de-DE" sz="1400" b="0" i="1" u="none" strike="noStrike" dirty="0">
                <a:effectLst/>
              </a:rPr>
              <a:t>Code </a:t>
            </a:r>
            <a:r>
              <a:rPr lang="de-DE" sz="1400" b="0" i="1" u="none" strike="noStrike" dirty="0" err="1">
                <a:effectLst/>
              </a:rPr>
              <a:t>pénal</a:t>
            </a:r>
            <a:r>
              <a:rPr lang="de-DE" sz="1400" b="0" i="0" dirty="0">
                <a:effectLst/>
              </a:rPr>
              <a:t> in Kraft, einvernehmliche gleichgeschlechtliche Handlungen sind nicht strafbar, viele westliche Staaten und ihre Kolonien nehmen diesen Code als Gesetz an.</a:t>
            </a:r>
            <a:endParaRPr lang="de-DE" sz="1400" dirty="0"/>
          </a:p>
        </p:txBody>
      </p:sp>
      <p:sp>
        <p:nvSpPr>
          <p:cNvPr id="7" name="Textfeld 6">
            <a:extLst>
              <a:ext uri="{FF2B5EF4-FFF2-40B4-BE49-F238E27FC236}">
                <a16:creationId xmlns:a16="http://schemas.microsoft.com/office/drawing/2014/main" id="{6144CF1B-00B2-0436-5B2A-0340D1FD6E88}"/>
              </a:ext>
            </a:extLst>
          </p:cNvPr>
          <p:cNvSpPr txBox="1"/>
          <p:nvPr/>
        </p:nvSpPr>
        <p:spPr>
          <a:xfrm>
            <a:off x="3669791" y="402261"/>
            <a:ext cx="2755392" cy="3323987"/>
          </a:xfrm>
          <a:prstGeom prst="rect">
            <a:avLst/>
          </a:prstGeom>
          <a:noFill/>
        </p:spPr>
        <p:txBody>
          <a:bodyPr wrap="square" rtlCol="0">
            <a:spAutoFit/>
          </a:bodyPr>
          <a:lstStyle/>
          <a:p>
            <a:r>
              <a:rPr lang="de-DE" sz="1400" b="1" i="0" dirty="0">
                <a:effectLst/>
              </a:rPr>
              <a:t>1796</a:t>
            </a:r>
          </a:p>
          <a:p>
            <a:endParaRPr lang="de-DE" sz="1400" b="1" dirty="0"/>
          </a:p>
          <a:p>
            <a:r>
              <a:rPr lang="de-DE" sz="1400" b="0" i="0" dirty="0">
                <a:effectLst/>
              </a:rPr>
              <a:t>In Frankreich wird posthum das Werk </a:t>
            </a:r>
            <a:r>
              <a:rPr lang="de-DE" sz="1400" b="0" i="1" dirty="0">
                <a:effectLst/>
              </a:rPr>
              <a:t>La </a:t>
            </a:r>
            <a:r>
              <a:rPr lang="de-DE" sz="1400" b="0" i="1" dirty="0" err="1">
                <a:effectLst/>
              </a:rPr>
              <a:t>Religieuse</a:t>
            </a:r>
            <a:r>
              <a:rPr lang="de-DE" sz="1400" b="0" i="0" dirty="0">
                <a:effectLst/>
              </a:rPr>
              <a:t> („Die Nonne“) des Enzyklopädisten </a:t>
            </a:r>
            <a:r>
              <a:rPr lang="de-DE" sz="1400" b="0" i="0" u="none" strike="noStrike" dirty="0">
                <a:effectLst/>
              </a:rPr>
              <a:t>Denis Diderot</a:t>
            </a:r>
            <a:r>
              <a:rPr lang="de-DE" sz="1400" b="0" i="0" dirty="0">
                <a:effectLst/>
              </a:rPr>
              <a:t> publiziert, in dem eine dekadente und </a:t>
            </a:r>
            <a:r>
              <a:rPr lang="de-DE" sz="1400" b="0" i="0" dirty="0" err="1">
                <a:effectLst/>
              </a:rPr>
              <a:t>libidöse</a:t>
            </a:r>
            <a:r>
              <a:rPr lang="de-DE" sz="1400" b="0" i="0" dirty="0">
                <a:effectLst/>
              </a:rPr>
              <a:t> Mutter Oberin versucht, eine junge Nonne zu verführen; seine Charakterisierung der sittlich verwahrlosten Frau, die andere Frauen begehrt, wird in den französischen Romanen des 19. Jahrhunderts üblich.</a:t>
            </a:r>
            <a:endParaRPr lang="de-DE" sz="1400" dirty="0"/>
          </a:p>
        </p:txBody>
      </p:sp>
      <p:sp>
        <p:nvSpPr>
          <p:cNvPr id="9" name="Textfeld 8">
            <a:extLst>
              <a:ext uri="{FF2B5EF4-FFF2-40B4-BE49-F238E27FC236}">
                <a16:creationId xmlns:a16="http://schemas.microsoft.com/office/drawing/2014/main" id="{3A32BBF4-63C6-EEE5-E8C1-6F33761F8EAA}"/>
              </a:ext>
            </a:extLst>
          </p:cNvPr>
          <p:cNvSpPr txBox="1"/>
          <p:nvPr/>
        </p:nvSpPr>
        <p:spPr>
          <a:xfrm>
            <a:off x="1795731" y="4094544"/>
            <a:ext cx="4114800" cy="2246769"/>
          </a:xfrm>
          <a:prstGeom prst="rect">
            <a:avLst/>
          </a:prstGeom>
          <a:noFill/>
        </p:spPr>
        <p:txBody>
          <a:bodyPr wrap="square" rtlCol="0">
            <a:spAutoFit/>
          </a:bodyPr>
          <a:lstStyle/>
          <a:p>
            <a:r>
              <a:rPr lang="de-DE" sz="1400" b="1" i="0" dirty="0">
                <a:effectLst/>
              </a:rPr>
              <a:t>1795</a:t>
            </a:r>
          </a:p>
          <a:p>
            <a:endParaRPr lang="de-DE" sz="1400" b="1" u="none" strike="noStrike" dirty="0"/>
          </a:p>
          <a:p>
            <a:r>
              <a:rPr lang="de-DE" sz="1400" b="0" i="0" u="none" strike="noStrike" dirty="0">
                <a:effectLst/>
              </a:rPr>
              <a:t>Belgien</a:t>
            </a:r>
            <a:r>
              <a:rPr lang="de-DE" sz="1400" b="0" i="0" dirty="0">
                <a:effectLst/>
              </a:rPr>
              <a:t> und </a:t>
            </a:r>
            <a:r>
              <a:rPr lang="de-DE" sz="1400" b="0" i="0" u="none" strike="noStrike" dirty="0">
                <a:effectLst/>
              </a:rPr>
              <a:t>Luxemburg</a:t>
            </a:r>
            <a:r>
              <a:rPr lang="de-DE" sz="1400" b="0" i="0" dirty="0">
                <a:effectLst/>
              </a:rPr>
              <a:t> entkriminalisieren gleichgeschlechtliche Handlungen. </a:t>
            </a:r>
            <a:r>
              <a:rPr lang="de-DE" sz="1400" b="0" i="0" u="none" strike="noStrike" dirty="0">
                <a:effectLst/>
              </a:rPr>
              <a:t>Marquis de Sade</a:t>
            </a:r>
            <a:r>
              <a:rPr lang="de-DE" sz="1400" b="0" i="0" dirty="0">
                <a:effectLst/>
              </a:rPr>
              <a:t> verfasst </a:t>
            </a:r>
            <a:r>
              <a:rPr lang="de-DE" sz="1400" b="0" i="1" u="none" strike="noStrike" dirty="0">
                <a:effectLst/>
              </a:rPr>
              <a:t>Die Philosophie im Boudoir</a:t>
            </a:r>
            <a:r>
              <a:rPr lang="de-DE" sz="1400" b="0" i="0" dirty="0">
                <a:effectLst/>
              </a:rPr>
              <a:t>, worin fast jede vorstellbaren Variante sexueller Handlungen beschrieben wird; Das Buch wird zwei Jahrzehnte später verboten, bleibt aber bis zu seiner allgemein zugänglichen Neuverlegung in den 1960ern ein Klassiker des Untergrunds.</a:t>
            </a:r>
            <a:endParaRPr lang="de-DE" sz="1400" dirty="0"/>
          </a:p>
        </p:txBody>
      </p:sp>
      <p:sp>
        <p:nvSpPr>
          <p:cNvPr id="10" name="Textfeld 9">
            <a:extLst>
              <a:ext uri="{FF2B5EF4-FFF2-40B4-BE49-F238E27FC236}">
                <a16:creationId xmlns:a16="http://schemas.microsoft.com/office/drawing/2014/main" id="{A224C514-6344-1121-5023-E1F71E270A6B}"/>
              </a:ext>
            </a:extLst>
          </p:cNvPr>
          <p:cNvSpPr txBox="1"/>
          <p:nvPr/>
        </p:nvSpPr>
        <p:spPr>
          <a:xfrm>
            <a:off x="838199" y="1387331"/>
            <a:ext cx="2755392" cy="2246769"/>
          </a:xfrm>
          <a:prstGeom prst="rect">
            <a:avLst/>
          </a:prstGeom>
          <a:noFill/>
        </p:spPr>
        <p:txBody>
          <a:bodyPr wrap="square" rtlCol="0">
            <a:spAutoFit/>
          </a:bodyPr>
          <a:lstStyle/>
          <a:p>
            <a:r>
              <a:rPr lang="de-DE" sz="1400" b="1" dirty="0"/>
              <a:t>1789 – 1799</a:t>
            </a:r>
          </a:p>
          <a:p>
            <a:endParaRPr lang="de-DE" sz="1400" b="1" dirty="0"/>
          </a:p>
          <a:p>
            <a:r>
              <a:rPr lang="de-DE" sz="1400" dirty="0"/>
              <a:t>Die Französische Revolution beginnt. In der Nationalversammlung fordern „sodomitische Bürger“ Freiheit und Anerkennung. Am 25. September 1791 wird männliche Homosexualität entkriminalisiert.</a:t>
            </a:r>
          </a:p>
        </p:txBody>
      </p:sp>
      <p:pic>
        <p:nvPicPr>
          <p:cNvPr id="11" name="Grafik 10" descr="Ein Bild, das Grafiken, Kreis, Symbol, Schrift enthält.&#10;&#10;Automatisch generierte Beschreibung">
            <a:extLst>
              <a:ext uri="{FF2B5EF4-FFF2-40B4-BE49-F238E27FC236}">
                <a16:creationId xmlns:a16="http://schemas.microsoft.com/office/drawing/2014/main" id="{004CF869-FFBB-BF69-DF79-33F885A9E8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048000" y="3726248"/>
            <a:ext cx="368296" cy="368296"/>
          </a:xfrm>
          <a:prstGeom prst="rect">
            <a:avLst/>
          </a:prstGeom>
        </p:spPr>
      </p:pic>
      <p:pic>
        <p:nvPicPr>
          <p:cNvPr id="12" name="Grafik 11" descr="Ein Bild, das Grafiken, Kreis, Symbol, Schrift enthält.&#10;&#10;Automatisch generierte Beschreibung">
            <a:extLst>
              <a:ext uri="{FF2B5EF4-FFF2-40B4-BE49-F238E27FC236}">
                <a16:creationId xmlns:a16="http://schemas.microsoft.com/office/drawing/2014/main" id="{AACD846E-36AB-0E24-75CA-83E1C31B66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776876"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981227EC-B732-A1C6-916C-608D5AF330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32672"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8B3E7703-5122-6D14-322D-848265B788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65679" y="3732177"/>
            <a:ext cx="368296" cy="368296"/>
          </a:xfrm>
          <a:prstGeom prst="rect">
            <a:avLst/>
          </a:prstGeom>
        </p:spPr>
      </p:pic>
      <p:pic>
        <p:nvPicPr>
          <p:cNvPr id="20482" name="Picture 2" descr="Remember Old Cardiff - The White Swan, Shakespeare Street demolished 1972.  It had a white swan painted on its roof, and during the war the authorities  made them paint it black so">
            <a:extLst>
              <a:ext uri="{FF2B5EF4-FFF2-40B4-BE49-F238E27FC236}">
                <a16:creationId xmlns:a16="http://schemas.microsoft.com/office/drawing/2014/main" id="{0A7114EF-65D1-05FB-0B04-95BAAD6A4A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96608" y="1633850"/>
            <a:ext cx="2286000" cy="2000250"/>
          </a:xfrm>
          <a:prstGeom prst="rect">
            <a:avLst/>
          </a:prstGeom>
          <a:noFill/>
          <a:extLst>
            <a:ext uri="{909E8E84-426E-40DD-AFC4-6F175D3DCCD1}">
              <a14:hiddenFill xmlns:a14="http://schemas.microsoft.com/office/drawing/2010/main">
                <a:solidFill>
                  <a:srgbClr val="FFFFFF"/>
                </a:solidFill>
              </a14:hiddenFill>
            </a:ext>
          </a:extLst>
        </p:spPr>
      </p:pic>
      <p:sp>
        <p:nvSpPr>
          <p:cNvPr id="15" name="Foliennummernplatzhalter 14">
            <a:extLst>
              <a:ext uri="{FF2B5EF4-FFF2-40B4-BE49-F238E27FC236}">
                <a16:creationId xmlns:a16="http://schemas.microsoft.com/office/drawing/2014/main" id="{31D6EBA2-237D-C7F1-002E-5E2B9644B1F4}"/>
              </a:ext>
            </a:extLst>
          </p:cNvPr>
          <p:cNvSpPr>
            <a:spLocks noGrp="1"/>
          </p:cNvSpPr>
          <p:nvPr>
            <p:ph type="sldNum" sz="quarter" idx="12"/>
          </p:nvPr>
        </p:nvSpPr>
        <p:spPr/>
        <p:txBody>
          <a:bodyPr/>
          <a:lstStyle/>
          <a:p>
            <a:fld id="{F8611F37-E403-4212-8973-081E8AB0D430}" type="slidenum">
              <a:rPr lang="de-DE" smtClean="0"/>
              <a:t>19</a:t>
            </a:fld>
            <a:endParaRPr lang="de-DE"/>
          </a:p>
        </p:txBody>
      </p:sp>
    </p:spTree>
    <p:extLst>
      <p:ext uri="{BB962C8B-B14F-4D97-AF65-F5344CB8AC3E}">
        <p14:creationId xmlns:p14="http://schemas.microsoft.com/office/powerpoint/2010/main" val="4061534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4" name="Textfeld 3">
            <a:extLst>
              <a:ext uri="{FF2B5EF4-FFF2-40B4-BE49-F238E27FC236}">
                <a16:creationId xmlns:a16="http://schemas.microsoft.com/office/drawing/2014/main" id="{684BE662-83BD-03A0-5492-90365D811CFA}"/>
              </a:ext>
            </a:extLst>
          </p:cNvPr>
          <p:cNvSpPr txBox="1"/>
          <p:nvPr/>
        </p:nvSpPr>
        <p:spPr>
          <a:xfrm>
            <a:off x="963168" y="1888283"/>
            <a:ext cx="2755392" cy="1815882"/>
          </a:xfrm>
          <a:prstGeom prst="rect">
            <a:avLst/>
          </a:prstGeom>
          <a:noFill/>
        </p:spPr>
        <p:txBody>
          <a:bodyPr wrap="square" rtlCol="0">
            <a:spAutoFit/>
          </a:bodyPr>
          <a:lstStyle/>
          <a:p>
            <a:r>
              <a:rPr lang="de-DE" sz="1400" b="1" dirty="0"/>
              <a:t>Ca. 2.900 – 2.500 v. Chr.</a:t>
            </a:r>
          </a:p>
          <a:p>
            <a:endParaRPr lang="de-DE" sz="1400" dirty="0"/>
          </a:p>
          <a:p>
            <a:r>
              <a:rPr lang="de-DE" sz="1400" dirty="0"/>
              <a:t>In antiken Gräbern vor Prag findet man ein männliches Skelett in einem traditionell weiblichen Grab. Man geht von </a:t>
            </a:r>
            <a:r>
              <a:rPr lang="de-DE" sz="1400" dirty="0" err="1"/>
              <a:t>von</a:t>
            </a:r>
            <a:r>
              <a:rPr lang="de-DE" sz="1400" dirty="0"/>
              <a:t> Transgeschlechtlichkeit oder Non-Binarität aus.</a:t>
            </a:r>
          </a:p>
        </p:txBody>
      </p:sp>
      <p:sp>
        <p:nvSpPr>
          <p:cNvPr id="6" name="Textfeld 5">
            <a:extLst>
              <a:ext uri="{FF2B5EF4-FFF2-40B4-BE49-F238E27FC236}">
                <a16:creationId xmlns:a16="http://schemas.microsoft.com/office/drawing/2014/main" id="{698E7FFD-256C-D5E5-0E88-48EDAA0D58A3}"/>
              </a:ext>
            </a:extLst>
          </p:cNvPr>
          <p:cNvSpPr txBox="1"/>
          <p:nvPr/>
        </p:nvSpPr>
        <p:spPr>
          <a:xfrm>
            <a:off x="2700046" y="4174334"/>
            <a:ext cx="3395954" cy="2031325"/>
          </a:xfrm>
          <a:prstGeom prst="rect">
            <a:avLst/>
          </a:prstGeom>
          <a:noFill/>
        </p:spPr>
        <p:txBody>
          <a:bodyPr wrap="square" rtlCol="0">
            <a:spAutoFit/>
          </a:bodyPr>
          <a:lstStyle/>
          <a:p>
            <a:r>
              <a:rPr lang="de-DE" sz="1400" b="1" dirty="0"/>
              <a:t>Ca. 2.400 v. Chr.</a:t>
            </a:r>
          </a:p>
          <a:p>
            <a:endParaRPr lang="de-DE" sz="1400" dirty="0"/>
          </a:p>
          <a:p>
            <a:r>
              <a:rPr lang="de-DE" sz="1400" dirty="0" err="1"/>
              <a:t>Khnumhotep</a:t>
            </a:r>
            <a:r>
              <a:rPr lang="de-DE" sz="1400" dirty="0"/>
              <a:t> und </a:t>
            </a:r>
            <a:r>
              <a:rPr lang="de-DE" sz="1400" dirty="0" err="1"/>
              <a:t>Niankhkhnum</a:t>
            </a:r>
            <a:r>
              <a:rPr lang="de-DE" sz="1400" dirty="0"/>
              <a:t> sind das erste schriftlich festgehaltene homosexuelle Paar – zweihochrangige Männer am ägyptischen Pharaonen-Hof. Ihr Grab zeigt sich liebende Männer, in den Inschriften wird die Liebe beschrieben.</a:t>
            </a:r>
          </a:p>
        </p:txBody>
      </p:sp>
      <p:sp>
        <p:nvSpPr>
          <p:cNvPr id="7" name="Textfeld 6">
            <a:extLst>
              <a:ext uri="{FF2B5EF4-FFF2-40B4-BE49-F238E27FC236}">
                <a16:creationId xmlns:a16="http://schemas.microsoft.com/office/drawing/2014/main" id="{35BB984E-38C3-1A74-4A90-6F656744329A}"/>
              </a:ext>
            </a:extLst>
          </p:cNvPr>
          <p:cNvSpPr txBox="1"/>
          <p:nvPr/>
        </p:nvSpPr>
        <p:spPr>
          <a:xfrm>
            <a:off x="4752503" y="2210224"/>
            <a:ext cx="2755392" cy="1384995"/>
          </a:xfrm>
          <a:prstGeom prst="rect">
            <a:avLst/>
          </a:prstGeom>
          <a:noFill/>
        </p:spPr>
        <p:txBody>
          <a:bodyPr wrap="square" rtlCol="0">
            <a:spAutoFit/>
          </a:bodyPr>
          <a:lstStyle/>
          <a:p>
            <a:r>
              <a:rPr lang="de-DE" sz="1400" b="1" dirty="0"/>
              <a:t>Ca. 1775 v. Chr. – 1761 v. Chr</a:t>
            </a:r>
            <a:r>
              <a:rPr lang="de-DE" sz="1400" dirty="0"/>
              <a:t>.</a:t>
            </a:r>
          </a:p>
          <a:p>
            <a:endParaRPr lang="de-DE" sz="1400" dirty="0"/>
          </a:p>
          <a:p>
            <a:r>
              <a:rPr lang="de-DE" sz="1400" dirty="0"/>
              <a:t>König </a:t>
            </a:r>
            <a:r>
              <a:rPr lang="de-DE" sz="1400" dirty="0" err="1"/>
              <a:t>Zimri</a:t>
            </a:r>
            <a:r>
              <a:rPr lang="de-DE" sz="1400" dirty="0"/>
              <a:t>-Lim der Mari werden verschiedene männliche Liebhaber zugeschrieben</a:t>
            </a:r>
          </a:p>
        </p:txBody>
      </p:sp>
      <p:sp>
        <p:nvSpPr>
          <p:cNvPr id="9" name="Textfeld 8">
            <a:extLst>
              <a:ext uri="{FF2B5EF4-FFF2-40B4-BE49-F238E27FC236}">
                <a16:creationId xmlns:a16="http://schemas.microsoft.com/office/drawing/2014/main" id="{5572F9B7-275B-56BF-EF42-58E7DF774923}"/>
              </a:ext>
            </a:extLst>
          </p:cNvPr>
          <p:cNvSpPr txBox="1"/>
          <p:nvPr/>
        </p:nvSpPr>
        <p:spPr>
          <a:xfrm>
            <a:off x="8473442" y="836712"/>
            <a:ext cx="2755392" cy="2893100"/>
          </a:xfrm>
          <a:prstGeom prst="rect">
            <a:avLst/>
          </a:prstGeom>
          <a:noFill/>
        </p:spPr>
        <p:txBody>
          <a:bodyPr wrap="square" rtlCol="0">
            <a:spAutoFit/>
          </a:bodyPr>
          <a:lstStyle/>
          <a:p>
            <a:r>
              <a:rPr lang="de-DE" sz="1400" b="1" dirty="0"/>
              <a:t>Ca. 630 - 600 v. Chr.</a:t>
            </a:r>
          </a:p>
          <a:p>
            <a:endParaRPr lang="de-DE" sz="1400" dirty="0"/>
          </a:p>
          <a:p>
            <a:r>
              <a:rPr lang="de-DE" sz="1400" dirty="0"/>
              <a:t>Griechischen Aristokraten wird zugeschrieben, homosexuelle Beziehungen geführt zu haben. Eine gleichgeschlechtliche Ehe sei verboten, jedoch sei es üblich gewesen, sich auch lebenslang an einen Mann zu binden. In Alt-Thera findet man Wand-Inschriften, die gleichgeschlechtlichen Verkehr belegt.</a:t>
            </a:r>
          </a:p>
        </p:txBody>
      </p:sp>
      <p:pic>
        <p:nvPicPr>
          <p:cNvPr id="10" name="Grafik 9" descr="Ein Bild, das Grafiken, Kreis, Symbol, Schrift enthält.&#10;&#10;Automatisch generierte Beschreibung">
            <a:extLst>
              <a:ext uri="{FF2B5EF4-FFF2-40B4-BE49-F238E27FC236}">
                <a16:creationId xmlns:a16="http://schemas.microsoft.com/office/drawing/2014/main" id="{44E094DD-13C1-90DF-11FC-F26F4B5215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715099" y="3711109"/>
            <a:ext cx="368296" cy="368296"/>
          </a:xfrm>
          <a:prstGeom prst="rect">
            <a:avLst/>
          </a:prstGeom>
        </p:spPr>
      </p:pic>
      <p:pic>
        <p:nvPicPr>
          <p:cNvPr id="11" name="Grafik 10" descr="Ein Bild, das Grafiken, Kreis, Symbol, Schrift enthält.&#10;&#10;Automatisch generierte Beschreibung">
            <a:extLst>
              <a:ext uri="{FF2B5EF4-FFF2-40B4-BE49-F238E27FC236}">
                <a16:creationId xmlns:a16="http://schemas.microsoft.com/office/drawing/2014/main" id="{DBD13BB3-1AE6-0B85-54D1-670500084D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65851" y="3704165"/>
            <a:ext cx="368296" cy="368296"/>
          </a:xfrm>
          <a:prstGeom prst="rect">
            <a:avLst/>
          </a:prstGeom>
        </p:spPr>
      </p:pic>
      <p:pic>
        <p:nvPicPr>
          <p:cNvPr id="12" name="Grafik 11" descr="Ein Bild, das Grafiken, Kreis, Symbol, Schrift enthält.&#10;&#10;Automatisch generierte Beschreibung">
            <a:extLst>
              <a:ext uri="{FF2B5EF4-FFF2-40B4-BE49-F238E27FC236}">
                <a16:creationId xmlns:a16="http://schemas.microsoft.com/office/drawing/2014/main" id="{744D6189-030F-0377-C5DA-C90D4DD371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48524" y="3744113"/>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B86C43EA-7BE3-03D7-8C33-218696F1AA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795731" y="3744113"/>
            <a:ext cx="368296" cy="368296"/>
          </a:xfrm>
          <a:prstGeom prst="rect">
            <a:avLst/>
          </a:prstGeom>
        </p:spPr>
      </p:pic>
      <p:sp>
        <p:nvSpPr>
          <p:cNvPr id="14" name="Textfeld 13">
            <a:extLst>
              <a:ext uri="{FF2B5EF4-FFF2-40B4-BE49-F238E27FC236}">
                <a16:creationId xmlns:a16="http://schemas.microsoft.com/office/drawing/2014/main" id="{1D3F9D46-AEC8-C1A5-7520-23E0412C1AAB}"/>
              </a:ext>
            </a:extLst>
          </p:cNvPr>
          <p:cNvSpPr txBox="1"/>
          <p:nvPr/>
        </p:nvSpPr>
        <p:spPr>
          <a:xfrm>
            <a:off x="6727448" y="4162721"/>
            <a:ext cx="2755392" cy="1815882"/>
          </a:xfrm>
          <a:prstGeom prst="rect">
            <a:avLst/>
          </a:prstGeom>
          <a:noFill/>
        </p:spPr>
        <p:txBody>
          <a:bodyPr wrap="square" rtlCol="0">
            <a:spAutoFit/>
          </a:bodyPr>
          <a:lstStyle/>
          <a:p>
            <a:r>
              <a:rPr lang="de-DE" sz="1400" b="1" dirty="0"/>
              <a:t>Ca. 630 – 570 v. Chr.</a:t>
            </a:r>
          </a:p>
          <a:p>
            <a:endParaRPr lang="de-DE" sz="1400" b="1" dirty="0"/>
          </a:p>
          <a:p>
            <a:r>
              <a:rPr lang="de-DE" sz="1400" dirty="0"/>
              <a:t>Die griechische Dichterin Sappho lebt – und schreibt über die Liebe zwischen Frauen auf der Insel Lesbos. Daher übrigens auch der Begriff „lesbisch“.</a:t>
            </a:r>
          </a:p>
        </p:txBody>
      </p:sp>
      <p:pic>
        <p:nvPicPr>
          <p:cNvPr id="15" name="Grafik 14" descr="Ein Bild, das Grafiken, Kreis, Symbol, Schrift enthält.&#10;&#10;Automatisch generierte Beschreibung">
            <a:extLst>
              <a:ext uri="{FF2B5EF4-FFF2-40B4-BE49-F238E27FC236}">
                <a16:creationId xmlns:a16="http://schemas.microsoft.com/office/drawing/2014/main" id="{43913B1E-B78B-128A-2D5A-7F69020AD5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983178" y="3706851"/>
            <a:ext cx="368296" cy="368296"/>
          </a:xfrm>
          <a:prstGeom prst="rect">
            <a:avLst/>
          </a:prstGeom>
        </p:spPr>
      </p:pic>
      <p:sp>
        <p:nvSpPr>
          <p:cNvPr id="3" name="Foliennummernplatzhalter 2">
            <a:extLst>
              <a:ext uri="{FF2B5EF4-FFF2-40B4-BE49-F238E27FC236}">
                <a16:creationId xmlns:a16="http://schemas.microsoft.com/office/drawing/2014/main" id="{24450017-CA35-C9E7-54F9-4EFF40A2D432}"/>
              </a:ext>
            </a:extLst>
          </p:cNvPr>
          <p:cNvSpPr>
            <a:spLocks noGrp="1"/>
          </p:cNvSpPr>
          <p:nvPr>
            <p:ph type="sldNum" sz="quarter" idx="12"/>
          </p:nvPr>
        </p:nvSpPr>
        <p:spPr/>
        <p:txBody>
          <a:bodyPr/>
          <a:lstStyle/>
          <a:p>
            <a:fld id="{F8611F37-E403-4212-8973-081E8AB0D430}" type="slidenum">
              <a:rPr lang="de-DE" smtClean="0"/>
              <a:t>2</a:t>
            </a:fld>
            <a:endParaRPr lang="de-DE"/>
          </a:p>
        </p:txBody>
      </p:sp>
    </p:spTree>
    <p:extLst>
      <p:ext uri="{BB962C8B-B14F-4D97-AF65-F5344CB8AC3E}">
        <p14:creationId xmlns:p14="http://schemas.microsoft.com/office/powerpoint/2010/main" val="3562614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14912" y="3715206"/>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221797" y="4134323"/>
            <a:ext cx="3200401" cy="2246769"/>
          </a:xfrm>
          <a:prstGeom prst="rect">
            <a:avLst/>
          </a:prstGeom>
          <a:noFill/>
        </p:spPr>
        <p:txBody>
          <a:bodyPr wrap="square" rtlCol="0">
            <a:spAutoFit/>
          </a:bodyPr>
          <a:lstStyle/>
          <a:p>
            <a:r>
              <a:rPr lang="de-DE" sz="1400" b="1" i="0" dirty="0">
                <a:effectLst/>
              </a:rPr>
              <a:t>1832</a:t>
            </a:r>
          </a:p>
          <a:p>
            <a:endParaRPr lang="de-DE" sz="1400" b="1" dirty="0"/>
          </a:p>
          <a:p>
            <a:r>
              <a:rPr lang="de-DE" sz="1400" b="0" i="0" dirty="0">
                <a:effectLst/>
              </a:rPr>
              <a:t>Russland stellt den Analverkehr zwischen Männern im neuen Strafgesetzbuch (Artikel 995) mit bis zu fünf Jahren Verbannung nach </a:t>
            </a:r>
            <a:r>
              <a:rPr lang="de-DE" sz="1400" b="0" i="0" u="none" strike="noStrike" dirty="0">
                <a:effectLst/>
              </a:rPr>
              <a:t>Sibirien</a:t>
            </a:r>
            <a:r>
              <a:rPr lang="de-DE" sz="1400" b="0" i="0" dirty="0">
                <a:effectLst/>
              </a:rPr>
              <a:t> unter Strafe. </a:t>
            </a:r>
            <a:r>
              <a:rPr lang="de-DE" sz="1400" dirty="0"/>
              <a:t>Die Vereinigten Staaten von Amerika haben den Unabhängigkeitskrieg gewonnen.</a:t>
            </a:r>
          </a:p>
        </p:txBody>
      </p:sp>
      <p:sp>
        <p:nvSpPr>
          <p:cNvPr id="6" name="Textfeld 5">
            <a:extLst>
              <a:ext uri="{FF2B5EF4-FFF2-40B4-BE49-F238E27FC236}">
                <a16:creationId xmlns:a16="http://schemas.microsoft.com/office/drawing/2014/main" id="{7B6B2E45-E182-CDF6-FC61-0B1BA38CBF1A}"/>
              </a:ext>
            </a:extLst>
          </p:cNvPr>
          <p:cNvSpPr txBox="1"/>
          <p:nvPr/>
        </p:nvSpPr>
        <p:spPr>
          <a:xfrm>
            <a:off x="4752503" y="4134323"/>
            <a:ext cx="2755392" cy="1600438"/>
          </a:xfrm>
          <a:prstGeom prst="rect">
            <a:avLst/>
          </a:prstGeom>
          <a:noFill/>
        </p:spPr>
        <p:txBody>
          <a:bodyPr wrap="square" rtlCol="0">
            <a:spAutoFit/>
          </a:bodyPr>
          <a:lstStyle/>
          <a:p>
            <a:r>
              <a:rPr lang="de-DE" sz="1400" b="1" i="0" dirty="0">
                <a:effectLst/>
              </a:rPr>
              <a:t>1828</a:t>
            </a:r>
          </a:p>
          <a:p>
            <a:endParaRPr lang="de-DE" sz="1400" b="1" dirty="0"/>
          </a:p>
          <a:p>
            <a:r>
              <a:rPr lang="de-DE" sz="1400" b="0" i="0" dirty="0">
                <a:effectLst/>
              </a:rPr>
              <a:t>Der Begriff „Verbrechen wider die Natur“ wird erstmals im Strafgesetzbuch der </a:t>
            </a:r>
            <a:r>
              <a:rPr lang="de-DE" sz="1400" b="0" i="0" u="none" strike="noStrike" dirty="0">
                <a:effectLst/>
              </a:rPr>
              <a:t>Vereinigten Staaten von Amerika</a:t>
            </a:r>
            <a:r>
              <a:rPr lang="de-DE" sz="1400" b="0" i="0" dirty="0">
                <a:effectLst/>
              </a:rPr>
              <a:t> verwendet.</a:t>
            </a:r>
            <a:endParaRPr lang="de-DE" sz="1400" dirty="0"/>
          </a:p>
        </p:txBody>
      </p:sp>
      <p:sp>
        <p:nvSpPr>
          <p:cNvPr id="7" name="Textfeld 6">
            <a:extLst>
              <a:ext uri="{FF2B5EF4-FFF2-40B4-BE49-F238E27FC236}">
                <a16:creationId xmlns:a16="http://schemas.microsoft.com/office/drawing/2014/main" id="{9EA2CBE8-49F3-00A8-5CA1-3F57C0142105}"/>
              </a:ext>
            </a:extLst>
          </p:cNvPr>
          <p:cNvSpPr txBox="1"/>
          <p:nvPr/>
        </p:nvSpPr>
        <p:spPr>
          <a:xfrm>
            <a:off x="3723977" y="2516918"/>
            <a:ext cx="2755392" cy="1169551"/>
          </a:xfrm>
          <a:prstGeom prst="rect">
            <a:avLst/>
          </a:prstGeom>
          <a:noFill/>
        </p:spPr>
        <p:txBody>
          <a:bodyPr wrap="square" rtlCol="0">
            <a:spAutoFit/>
          </a:bodyPr>
          <a:lstStyle/>
          <a:p>
            <a:r>
              <a:rPr lang="de-DE" sz="1400" b="1" i="0" dirty="0">
                <a:solidFill>
                  <a:srgbClr val="202122"/>
                </a:solidFill>
                <a:effectLst/>
              </a:rPr>
              <a:t>1822 </a:t>
            </a:r>
          </a:p>
          <a:p>
            <a:endParaRPr lang="de-DE" sz="1400" b="1" dirty="0">
              <a:solidFill>
                <a:srgbClr val="202122"/>
              </a:solidFill>
            </a:endParaRPr>
          </a:p>
          <a:p>
            <a:r>
              <a:rPr lang="de-DE" sz="1400" b="0" i="0" dirty="0">
                <a:solidFill>
                  <a:srgbClr val="202122"/>
                </a:solidFill>
                <a:effectLst/>
              </a:rPr>
              <a:t>Spaniens neues Gesetzbuch enthält keine Erwähnung der Sodomie.</a:t>
            </a:r>
            <a:endParaRPr lang="de-DE" sz="1400" dirty="0"/>
          </a:p>
        </p:txBody>
      </p:sp>
      <p:sp>
        <p:nvSpPr>
          <p:cNvPr id="9" name="Textfeld 8">
            <a:extLst>
              <a:ext uri="{FF2B5EF4-FFF2-40B4-BE49-F238E27FC236}">
                <a16:creationId xmlns:a16="http://schemas.microsoft.com/office/drawing/2014/main" id="{35DA9462-3235-4DC8-0D15-5932F1F83FA1}"/>
              </a:ext>
            </a:extLst>
          </p:cNvPr>
          <p:cNvSpPr txBox="1"/>
          <p:nvPr/>
        </p:nvSpPr>
        <p:spPr>
          <a:xfrm>
            <a:off x="838199" y="1870587"/>
            <a:ext cx="2755392" cy="1815882"/>
          </a:xfrm>
          <a:prstGeom prst="rect">
            <a:avLst/>
          </a:prstGeom>
          <a:noFill/>
        </p:spPr>
        <p:txBody>
          <a:bodyPr wrap="square" rtlCol="0">
            <a:spAutoFit/>
          </a:bodyPr>
          <a:lstStyle/>
          <a:p>
            <a:r>
              <a:rPr lang="de-DE" sz="1400" b="1" dirty="0"/>
              <a:t>1812</a:t>
            </a:r>
          </a:p>
          <a:p>
            <a:endParaRPr lang="de-DE" sz="1400" b="1" dirty="0"/>
          </a:p>
          <a:p>
            <a:r>
              <a:rPr lang="de-DE" sz="1400" dirty="0"/>
              <a:t>Schottische Behörden diskutieren darüber, ob Geschlechtsverkehr zwischen Frauen überhaupt möglich sei. Sie kommen zum Schluss, dass es nicht möglich ist.</a:t>
            </a:r>
          </a:p>
        </p:txBody>
      </p:sp>
      <p:sp>
        <p:nvSpPr>
          <p:cNvPr id="10" name="Textfeld 9">
            <a:extLst>
              <a:ext uri="{FF2B5EF4-FFF2-40B4-BE49-F238E27FC236}">
                <a16:creationId xmlns:a16="http://schemas.microsoft.com/office/drawing/2014/main" id="{41AEE91C-4883-290B-4260-FEEF52196FE2}"/>
              </a:ext>
            </a:extLst>
          </p:cNvPr>
          <p:cNvSpPr txBox="1"/>
          <p:nvPr/>
        </p:nvSpPr>
        <p:spPr>
          <a:xfrm>
            <a:off x="1283208" y="4139947"/>
            <a:ext cx="2755392" cy="1815882"/>
          </a:xfrm>
          <a:prstGeom prst="rect">
            <a:avLst/>
          </a:prstGeom>
          <a:noFill/>
        </p:spPr>
        <p:txBody>
          <a:bodyPr wrap="square" rtlCol="0">
            <a:spAutoFit/>
          </a:bodyPr>
          <a:lstStyle/>
          <a:p>
            <a:r>
              <a:rPr lang="de-DE" sz="1400" b="1" dirty="0"/>
              <a:t>1813</a:t>
            </a:r>
          </a:p>
          <a:p>
            <a:endParaRPr lang="de-DE" sz="1400" b="1" dirty="0"/>
          </a:p>
          <a:p>
            <a:r>
              <a:rPr lang="de-DE" sz="1400" b="0" i="0" dirty="0">
                <a:effectLst/>
              </a:rPr>
              <a:t>Dank der Unterstützung des Juristen </a:t>
            </a:r>
            <a:r>
              <a:rPr lang="de-DE" sz="1400" b="0" i="0" u="none" strike="noStrike" dirty="0">
                <a:effectLst/>
              </a:rPr>
              <a:t>Anselm von Feuerbach</a:t>
            </a:r>
            <a:r>
              <a:rPr lang="de-DE" sz="1400" b="0" i="0" dirty="0">
                <a:effectLst/>
              </a:rPr>
              <a:t> stellt </a:t>
            </a:r>
            <a:r>
              <a:rPr lang="de-DE" sz="1400" b="0" i="0" u="none" strike="noStrike" dirty="0">
                <a:effectLst/>
              </a:rPr>
              <a:t>Bayern</a:t>
            </a:r>
            <a:r>
              <a:rPr lang="de-DE" sz="1400" b="0" i="0" dirty="0">
                <a:effectLst/>
              </a:rPr>
              <a:t> in Anlehnung an den </a:t>
            </a:r>
            <a:r>
              <a:rPr lang="de-DE" sz="1400" b="0" i="1" dirty="0">
                <a:effectLst/>
              </a:rPr>
              <a:t>Code </a:t>
            </a:r>
            <a:r>
              <a:rPr lang="de-DE" sz="1400" b="0" i="1" dirty="0" err="1">
                <a:effectLst/>
              </a:rPr>
              <a:t>Civil</a:t>
            </a:r>
            <a:r>
              <a:rPr lang="de-DE" sz="1400" b="0" i="0" dirty="0">
                <a:effectLst/>
              </a:rPr>
              <a:t> sexuelle Handlungen zwischen Männern straffrei.</a:t>
            </a:r>
            <a:endParaRPr lang="de-DE" sz="1400" dirty="0"/>
          </a:p>
        </p:txBody>
      </p:sp>
      <p:sp>
        <p:nvSpPr>
          <p:cNvPr id="12" name="Textfeld 11">
            <a:extLst>
              <a:ext uri="{FF2B5EF4-FFF2-40B4-BE49-F238E27FC236}">
                <a16:creationId xmlns:a16="http://schemas.microsoft.com/office/drawing/2014/main" id="{68384B90-0912-2666-E9DD-EEA111D6DB56}"/>
              </a:ext>
            </a:extLst>
          </p:cNvPr>
          <p:cNvSpPr txBox="1"/>
          <p:nvPr/>
        </p:nvSpPr>
        <p:spPr>
          <a:xfrm>
            <a:off x="6609755" y="1870587"/>
            <a:ext cx="2755392" cy="1815882"/>
          </a:xfrm>
          <a:prstGeom prst="rect">
            <a:avLst/>
          </a:prstGeom>
          <a:noFill/>
        </p:spPr>
        <p:txBody>
          <a:bodyPr wrap="square" rtlCol="0">
            <a:spAutoFit/>
          </a:bodyPr>
          <a:lstStyle/>
          <a:p>
            <a:r>
              <a:rPr lang="de-DE" sz="1400" b="1" i="0" dirty="0">
                <a:effectLst/>
              </a:rPr>
              <a:t>1830</a:t>
            </a:r>
          </a:p>
          <a:p>
            <a:endParaRPr lang="de-DE" sz="1400" b="1" dirty="0"/>
          </a:p>
          <a:p>
            <a:r>
              <a:rPr lang="de-DE" sz="1400" b="0" i="0" dirty="0">
                <a:effectLst/>
              </a:rPr>
              <a:t>Brasilien entkriminalisiert gleichgeschlechtliche Handlungen. Der Begriff </a:t>
            </a:r>
            <a:r>
              <a:rPr lang="de-DE" sz="1400" b="0" i="1" u="none" strike="noStrike" dirty="0">
                <a:effectLst/>
              </a:rPr>
              <a:t>asexuell</a:t>
            </a:r>
            <a:r>
              <a:rPr lang="de-DE" sz="1400" b="0" i="0" dirty="0">
                <a:effectLst/>
              </a:rPr>
              <a:t> wird in der </a:t>
            </a:r>
            <a:r>
              <a:rPr lang="de-DE" sz="1400" b="0" i="0" u="none" strike="noStrike" dirty="0">
                <a:effectLst/>
              </a:rPr>
              <a:t>Biologie</a:t>
            </a:r>
            <a:r>
              <a:rPr lang="de-DE" sz="1400" b="0" i="0" dirty="0">
                <a:effectLst/>
              </a:rPr>
              <a:t> das erste Mal verwendet.</a:t>
            </a:r>
            <a:endParaRPr lang="de-DE" sz="1400" dirty="0"/>
          </a:p>
        </p:txBody>
      </p:sp>
      <p:pic>
        <p:nvPicPr>
          <p:cNvPr id="13" name="Grafik 12" descr="Ein Bild, das Grafiken, Kreis, Symbol, Schrift enthält.&#10;&#10;Automatisch generierte Beschreibung">
            <a:extLst>
              <a:ext uri="{FF2B5EF4-FFF2-40B4-BE49-F238E27FC236}">
                <a16:creationId xmlns:a16="http://schemas.microsoft.com/office/drawing/2014/main" id="{9D3A61C4-7AAF-36C9-C6D6-1D4057BEB1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69610" y="3715206"/>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2A8C5332-AC23-3157-3919-3C1D2D21A4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268690" y="3715206"/>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992FB034-0A70-BE83-3ECC-43D41C3C2E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687426" y="3715206"/>
            <a:ext cx="368296" cy="368296"/>
          </a:xfrm>
          <a:prstGeom prst="rect">
            <a:avLst/>
          </a:prstGeom>
        </p:spPr>
      </p:pic>
      <p:pic>
        <p:nvPicPr>
          <p:cNvPr id="16" name="Grafik 15" descr="Ein Bild, das Grafiken, Kreis, Symbol, Schrift enthält.&#10;&#10;Automatisch generierte Beschreibung">
            <a:extLst>
              <a:ext uri="{FF2B5EF4-FFF2-40B4-BE49-F238E27FC236}">
                <a16:creationId xmlns:a16="http://schemas.microsoft.com/office/drawing/2014/main" id="{F6BA44D8-0292-C05D-1889-60DECCEE21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888418" y="3715206"/>
            <a:ext cx="368296" cy="368296"/>
          </a:xfrm>
          <a:prstGeom prst="rect">
            <a:avLst/>
          </a:prstGeom>
        </p:spPr>
      </p:pic>
      <p:pic>
        <p:nvPicPr>
          <p:cNvPr id="17" name="Grafik 16" descr="Ein Bild, das Grafiken, Kreis, Symbol, Schrift enthält.&#10;&#10;Automatisch generierte Beschreibung">
            <a:extLst>
              <a:ext uri="{FF2B5EF4-FFF2-40B4-BE49-F238E27FC236}">
                <a16:creationId xmlns:a16="http://schemas.microsoft.com/office/drawing/2014/main" id="{2D5AB5CD-56C9-906B-0DAC-E17CE1003A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788832" y="3715206"/>
            <a:ext cx="368296" cy="368296"/>
          </a:xfrm>
          <a:prstGeom prst="rect">
            <a:avLst/>
          </a:prstGeom>
        </p:spPr>
      </p:pic>
      <p:sp>
        <p:nvSpPr>
          <p:cNvPr id="11" name="Foliennummernplatzhalter 10">
            <a:extLst>
              <a:ext uri="{FF2B5EF4-FFF2-40B4-BE49-F238E27FC236}">
                <a16:creationId xmlns:a16="http://schemas.microsoft.com/office/drawing/2014/main" id="{DE5AF4C3-D6FE-4851-AA81-8B841FAD370F}"/>
              </a:ext>
            </a:extLst>
          </p:cNvPr>
          <p:cNvSpPr>
            <a:spLocks noGrp="1"/>
          </p:cNvSpPr>
          <p:nvPr>
            <p:ph type="sldNum" sz="quarter" idx="12"/>
          </p:nvPr>
        </p:nvSpPr>
        <p:spPr/>
        <p:txBody>
          <a:bodyPr/>
          <a:lstStyle/>
          <a:p>
            <a:fld id="{F8611F37-E403-4212-8973-081E8AB0D430}" type="slidenum">
              <a:rPr lang="de-DE" smtClean="0"/>
              <a:t>20</a:t>
            </a:fld>
            <a:endParaRPr lang="de-DE"/>
          </a:p>
        </p:txBody>
      </p:sp>
    </p:spTree>
    <p:extLst>
      <p:ext uri="{BB962C8B-B14F-4D97-AF65-F5344CB8AC3E}">
        <p14:creationId xmlns:p14="http://schemas.microsoft.com/office/powerpoint/2010/main" val="3245854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78289" y="3726248"/>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762583" y="425707"/>
            <a:ext cx="2880589" cy="3323987"/>
          </a:xfrm>
          <a:prstGeom prst="rect">
            <a:avLst/>
          </a:prstGeom>
          <a:noFill/>
        </p:spPr>
        <p:txBody>
          <a:bodyPr wrap="square" rtlCol="0">
            <a:spAutoFit/>
          </a:bodyPr>
          <a:lstStyle/>
          <a:p>
            <a:r>
              <a:rPr lang="de-DE" sz="1400" b="1" i="0" dirty="0">
                <a:effectLst/>
              </a:rPr>
              <a:t>1851</a:t>
            </a:r>
          </a:p>
          <a:p>
            <a:endParaRPr lang="de-DE" sz="1400" b="1" dirty="0"/>
          </a:p>
          <a:p>
            <a:r>
              <a:rPr lang="de-DE" sz="1400" b="0" i="0" dirty="0">
                <a:effectLst/>
              </a:rPr>
              <a:t>In Preußen, dem mächtigsten der Staaten, die später Deutschland bilden werden, wird ein Vorläufer zum späteren </a:t>
            </a:r>
            <a:r>
              <a:rPr lang="de-DE" sz="1400" b="1" i="0" u="none" strike="noStrike" dirty="0">
                <a:effectLst/>
              </a:rPr>
              <a:t>Paragraph 175</a:t>
            </a:r>
            <a:r>
              <a:rPr lang="de-DE" sz="1400" b="1" i="0" dirty="0">
                <a:effectLst/>
              </a:rPr>
              <a:t> </a:t>
            </a:r>
            <a:r>
              <a:rPr lang="de-DE" sz="1400" b="0" i="0" dirty="0">
                <a:effectLst/>
              </a:rPr>
              <a:t>erlassen, der sexuelle Mann-Mann-Handlungen unter Strafe stellt. Obwohl weniger streng gefasst als der spätere Paragraph, läuft er dem allgemeinen deutschen Trend, die gleichgeschlechtliche Sexualität zu entkriminalisieren, entgegen.</a:t>
            </a:r>
            <a:endParaRPr lang="de-DE" sz="1400" dirty="0"/>
          </a:p>
        </p:txBody>
      </p:sp>
      <p:sp>
        <p:nvSpPr>
          <p:cNvPr id="7" name="Textfeld 6">
            <a:extLst>
              <a:ext uri="{FF2B5EF4-FFF2-40B4-BE49-F238E27FC236}">
                <a16:creationId xmlns:a16="http://schemas.microsoft.com/office/drawing/2014/main" id="{28F2A72A-D600-558E-893C-E1ED258D361D}"/>
              </a:ext>
            </a:extLst>
          </p:cNvPr>
          <p:cNvSpPr txBox="1"/>
          <p:nvPr/>
        </p:nvSpPr>
        <p:spPr>
          <a:xfrm>
            <a:off x="6096000" y="1496993"/>
            <a:ext cx="2755392" cy="2246769"/>
          </a:xfrm>
          <a:prstGeom prst="rect">
            <a:avLst/>
          </a:prstGeom>
          <a:noFill/>
        </p:spPr>
        <p:txBody>
          <a:bodyPr wrap="square" rtlCol="0">
            <a:spAutoFit/>
          </a:bodyPr>
          <a:lstStyle/>
          <a:p>
            <a:r>
              <a:rPr lang="de-DE" sz="1400" b="1" i="0" dirty="0">
                <a:effectLst/>
              </a:rPr>
              <a:t>1850 </a:t>
            </a:r>
          </a:p>
          <a:p>
            <a:endParaRPr lang="de-DE" sz="1400" b="1" dirty="0"/>
          </a:p>
          <a:p>
            <a:r>
              <a:rPr lang="de-DE" sz="1400" b="0" i="0" dirty="0">
                <a:effectLst/>
              </a:rPr>
              <a:t>Der unkonventionelle Reiseführer </a:t>
            </a:r>
            <a:r>
              <a:rPr lang="de-DE" sz="1400" b="0" i="1" dirty="0" err="1">
                <a:effectLst/>
              </a:rPr>
              <a:t>Yokel’s</a:t>
            </a:r>
            <a:r>
              <a:rPr lang="de-DE" sz="1400" b="0" i="1" dirty="0">
                <a:effectLst/>
              </a:rPr>
              <a:t> </a:t>
            </a:r>
            <a:r>
              <a:rPr lang="de-DE" sz="1400" b="0" i="1" dirty="0" err="1">
                <a:effectLst/>
              </a:rPr>
              <a:t>Preceptor</a:t>
            </a:r>
            <a:r>
              <a:rPr lang="de-DE" sz="1400" b="0" i="0" dirty="0">
                <a:effectLst/>
              </a:rPr>
              <a:t> führt die </a:t>
            </a:r>
            <a:r>
              <a:rPr lang="de-DE" sz="1400" b="0" i="0" u="none" strike="noStrike" dirty="0">
                <a:effectLst/>
              </a:rPr>
              <a:t>Fleet Street</a:t>
            </a:r>
            <a:r>
              <a:rPr lang="de-DE" sz="1400" b="0" i="0" dirty="0">
                <a:effectLst/>
              </a:rPr>
              <a:t> und </a:t>
            </a:r>
            <a:r>
              <a:rPr lang="de-DE" sz="1400" b="0" i="0" u="none" strike="noStrike" dirty="0">
                <a:effectLst/>
              </a:rPr>
              <a:t>The Strand</a:t>
            </a:r>
            <a:r>
              <a:rPr lang="de-DE" sz="1400" b="0" i="0" dirty="0">
                <a:effectLst/>
              </a:rPr>
              <a:t> unter den Plätzen auf, an denen man fast sicher sein könne, Männer zu finden, die auf der Suche nach anderen Männern sind.</a:t>
            </a:r>
            <a:endParaRPr lang="de-DE" sz="1400" dirty="0"/>
          </a:p>
        </p:txBody>
      </p:sp>
      <p:sp>
        <p:nvSpPr>
          <p:cNvPr id="9" name="Textfeld 8">
            <a:extLst>
              <a:ext uri="{FF2B5EF4-FFF2-40B4-BE49-F238E27FC236}">
                <a16:creationId xmlns:a16="http://schemas.microsoft.com/office/drawing/2014/main" id="{3061EDD9-B5C8-A157-B03E-346234F09988}"/>
              </a:ext>
            </a:extLst>
          </p:cNvPr>
          <p:cNvSpPr txBox="1"/>
          <p:nvPr/>
        </p:nvSpPr>
        <p:spPr>
          <a:xfrm>
            <a:off x="4852823" y="4094544"/>
            <a:ext cx="3482285" cy="2246769"/>
          </a:xfrm>
          <a:prstGeom prst="rect">
            <a:avLst/>
          </a:prstGeom>
          <a:noFill/>
        </p:spPr>
        <p:txBody>
          <a:bodyPr wrap="square" rtlCol="0">
            <a:spAutoFit/>
          </a:bodyPr>
          <a:lstStyle/>
          <a:p>
            <a:r>
              <a:rPr lang="de-DE" sz="1400" b="1" i="0" dirty="0">
                <a:effectLst/>
              </a:rPr>
              <a:t>1840</a:t>
            </a:r>
          </a:p>
          <a:p>
            <a:endParaRPr lang="de-DE" sz="1400" b="1" dirty="0"/>
          </a:p>
          <a:p>
            <a:r>
              <a:rPr lang="de-DE" sz="1400" b="0" i="0" dirty="0">
                <a:effectLst/>
              </a:rPr>
              <a:t>Letzte bekannte Hinrichtung wegen männlicher gleichgeschlechtlicher Handlungen in </a:t>
            </a:r>
            <a:r>
              <a:rPr lang="de-DE" sz="1400" b="0" i="0" u="none" strike="noStrike" dirty="0">
                <a:effectLst/>
              </a:rPr>
              <a:t>Großbritannien</a:t>
            </a:r>
            <a:r>
              <a:rPr lang="de-DE" sz="1400" b="0" i="0" dirty="0">
                <a:effectLst/>
              </a:rPr>
              <a:t>, die Todesstrafe bleibt aber bis zur Gesetzesreform 1861 theoretisch möglich. Der deutsche Staat </a:t>
            </a:r>
            <a:r>
              <a:rPr lang="de-DE" sz="1400" b="0" i="0" u="none" strike="noStrike" dirty="0">
                <a:effectLst/>
              </a:rPr>
              <a:t>Hannover</a:t>
            </a:r>
            <a:r>
              <a:rPr lang="de-DE" sz="1400" b="0" i="0" dirty="0">
                <a:effectLst/>
              </a:rPr>
              <a:t> entkriminalisiert gleichgeschlechtliche Beziehungen.</a:t>
            </a:r>
            <a:endParaRPr lang="de-DE" sz="1400" dirty="0"/>
          </a:p>
        </p:txBody>
      </p:sp>
      <p:sp>
        <p:nvSpPr>
          <p:cNvPr id="10" name="Textfeld 9">
            <a:extLst>
              <a:ext uri="{FF2B5EF4-FFF2-40B4-BE49-F238E27FC236}">
                <a16:creationId xmlns:a16="http://schemas.microsoft.com/office/drawing/2014/main" id="{E6B166CA-1BD1-278B-BF67-4DB665BEE35D}"/>
              </a:ext>
            </a:extLst>
          </p:cNvPr>
          <p:cNvSpPr txBox="1"/>
          <p:nvPr/>
        </p:nvSpPr>
        <p:spPr>
          <a:xfrm>
            <a:off x="1745803" y="4129573"/>
            <a:ext cx="3107019" cy="2246769"/>
          </a:xfrm>
          <a:prstGeom prst="rect">
            <a:avLst/>
          </a:prstGeom>
          <a:noFill/>
        </p:spPr>
        <p:txBody>
          <a:bodyPr wrap="square" rtlCol="0">
            <a:spAutoFit/>
          </a:bodyPr>
          <a:lstStyle/>
          <a:p>
            <a:r>
              <a:rPr lang="de-DE" sz="1400" b="1" i="0" dirty="0">
                <a:effectLst/>
              </a:rPr>
              <a:t>1836</a:t>
            </a:r>
          </a:p>
          <a:p>
            <a:endParaRPr lang="de-DE" sz="1400" b="1" dirty="0"/>
          </a:p>
          <a:p>
            <a:r>
              <a:rPr lang="de-DE" sz="1400" b="0" i="0" dirty="0">
                <a:effectLst/>
              </a:rPr>
              <a:t>In der Schweiz verfasst Heinrich </a:t>
            </a:r>
            <a:r>
              <a:rPr lang="de-DE" sz="1400" b="0" i="0" dirty="0" err="1">
                <a:effectLst/>
              </a:rPr>
              <a:t>Hoessli</a:t>
            </a:r>
            <a:r>
              <a:rPr lang="de-DE" sz="1400" b="0" i="0" dirty="0">
                <a:effectLst/>
              </a:rPr>
              <a:t> die erste Ausgabe von </a:t>
            </a:r>
            <a:r>
              <a:rPr lang="de-DE" sz="1400" b="0" i="1" dirty="0">
                <a:effectLst/>
              </a:rPr>
              <a:t>Eros: Die Männerliebe der Griechen</a:t>
            </a:r>
            <a:r>
              <a:rPr lang="de-DE" sz="1400" b="0" i="0" dirty="0">
                <a:effectLst/>
              </a:rPr>
              <a:t>, eine historische Studie und Verteidigung der gleichgeschlechtlichen Liebe und eines der ersten Bücher, die zu sozialer Toleranz für die betroffenen Personen aufrufen.</a:t>
            </a:r>
            <a:endParaRPr lang="de-DE" sz="1400" dirty="0"/>
          </a:p>
        </p:txBody>
      </p:sp>
      <p:sp>
        <p:nvSpPr>
          <p:cNvPr id="11" name="Textfeld 10">
            <a:extLst>
              <a:ext uri="{FF2B5EF4-FFF2-40B4-BE49-F238E27FC236}">
                <a16:creationId xmlns:a16="http://schemas.microsoft.com/office/drawing/2014/main" id="{C4522FAF-5755-D072-6DF4-3288000927EA}"/>
              </a:ext>
            </a:extLst>
          </p:cNvPr>
          <p:cNvSpPr txBox="1"/>
          <p:nvPr/>
        </p:nvSpPr>
        <p:spPr>
          <a:xfrm>
            <a:off x="810988" y="1143902"/>
            <a:ext cx="5101205" cy="2677656"/>
          </a:xfrm>
          <a:prstGeom prst="rect">
            <a:avLst/>
          </a:prstGeom>
          <a:noFill/>
        </p:spPr>
        <p:txBody>
          <a:bodyPr wrap="square" rtlCol="0">
            <a:spAutoFit/>
          </a:bodyPr>
          <a:lstStyle/>
          <a:p>
            <a:r>
              <a:rPr lang="de-DE" sz="1400" b="1" i="0" dirty="0">
                <a:effectLst/>
              </a:rPr>
              <a:t>1835</a:t>
            </a:r>
          </a:p>
          <a:p>
            <a:endParaRPr lang="de-DE" sz="1400" b="1" dirty="0"/>
          </a:p>
          <a:p>
            <a:r>
              <a:rPr lang="de-DE" sz="1400" b="0" i="0" dirty="0">
                <a:effectLst/>
              </a:rPr>
              <a:t>Zum ersten Mal in der Geschichte wird die gleichgeschlechtliche Liebe vom </a:t>
            </a:r>
            <a:r>
              <a:rPr lang="de-DE" sz="1400" b="0" i="0" u="none" strike="noStrike" dirty="0">
                <a:effectLst/>
              </a:rPr>
              <a:t>polnischen Kongress</a:t>
            </a:r>
            <a:r>
              <a:rPr lang="de-DE" sz="1400" b="0" i="0" dirty="0">
                <a:effectLst/>
              </a:rPr>
              <a:t>, damals unter dem </a:t>
            </a:r>
            <a:r>
              <a:rPr lang="de-DE" sz="1400" b="0" i="0" u="none" strike="noStrike" dirty="0">
                <a:effectLst/>
              </a:rPr>
              <a:t>zaristischen Regime</a:t>
            </a:r>
            <a:r>
              <a:rPr lang="de-DE" sz="1400" b="0" i="0" dirty="0">
                <a:effectLst/>
              </a:rPr>
              <a:t>, als illegal erklärt. Zwei bekannte Romane </a:t>
            </a:r>
            <a:r>
              <a:rPr lang="de-DE" sz="1400" b="0" i="0" u="none" strike="noStrike" dirty="0">
                <a:effectLst/>
              </a:rPr>
              <a:t>Honoré de Balzacs</a:t>
            </a:r>
            <a:r>
              <a:rPr lang="de-DE" sz="1400" b="0" i="0" dirty="0">
                <a:effectLst/>
              </a:rPr>
              <a:t> </a:t>
            </a:r>
            <a:r>
              <a:rPr lang="de-DE" sz="1400" b="0" i="1" dirty="0">
                <a:effectLst/>
              </a:rPr>
              <a:t>Das Mädchen mit den goldenen Augen</a:t>
            </a:r>
            <a:r>
              <a:rPr lang="de-DE" sz="1400" b="0" i="0" dirty="0">
                <a:effectLst/>
              </a:rPr>
              <a:t> und </a:t>
            </a:r>
            <a:r>
              <a:rPr lang="de-DE" sz="1400" b="0" i="0" u="none" strike="noStrike" dirty="0">
                <a:effectLst/>
              </a:rPr>
              <a:t>Théophile Gautiers</a:t>
            </a:r>
            <a:r>
              <a:rPr lang="de-DE" sz="1400" b="0" i="0" dirty="0">
                <a:effectLst/>
              </a:rPr>
              <a:t> </a:t>
            </a:r>
            <a:r>
              <a:rPr lang="de-DE" sz="1400" b="0" i="1" dirty="0">
                <a:effectLst/>
              </a:rPr>
              <a:t>Mademoiselle de </a:t>
            </a:r>
            <a:r>
              <a:rPr lang="de-DE" sz="1400" b="0" i="1" dirty="0" err="1">
                <a:effectLst/>
              </a:rPr>
              <a:t>Maupin</a:t>
            </a:r>
            <a:r>
              <a:rPr lang="de-DE" sz="1400" b="0" i="0" dirty="0">
                <a:effectLst/>
              </a:rPr>
              <a:t> (dessen Hauptfigur sich selbst als Zugehörige zum „dritten Geschlecht“ bezeichnet) beschreiben lesbische </a:t>
            </a:r>
            <a:r>
              <a:rPr lang="de-DE" sz="1400" b="0" i="1" dirty="0">
                <a:effectLst/>
              </a:rPr>
              <a:t>Femmes fatale</a:t>
            </a:r>
            <a:r>
              <a:rPr lang="de-DE" sz="1400" b="0" i="0" dirty="0">
                <a:effectLst/>
              </a:rPr>
              <a:t> von </a:t>
            </a:r>
            <a:r>
              <a:rPr lang="de-DE" sz="1400" b="0" i="0" u="none" strike="noStrike" dirty="0">
                <a:effectLst/>
              </a:rPr>
              <a:t>androgyner</a:t>
            </a:r>
            <a:r>
              <a:rPr lang="de-DE" sz="1400" b="0" i="0" dirty="0">
                <a:effectLst/>
              </a:rPr>
              <a:t> Schönheit; diese dekadenten und glamourösen Heldinnen werden für eineinhalb Jahrhunderte zum </a:t>
            </a:r>
            <a:r>
              <a:rPr lang="de-DE" sz="1400" b="0" i="0" u="none" strike="noStrike" dirty="0">
                <a:effectLst/>
              </a:rPr>
              <a:t>Stereotyp</a:t>
            </a:r>
            <a:r>
              <a:rPr lang="de-DE" sz="1400" b="0" i="0" dirty="0">
                <a:effectLst/>
              </a:rPr>
              <a:t>.</a:t>
            </a:r>
            <a:endParaRPr lang="de-DE" sz="1400" dirty="0"/>
          </a:p>
        </p:txBody>
      </p:sp>
      <p:pic>
        <p:nvPicPr>
          <p:cNvPr id="18434" name="Picture 2" descr="175 – Wikipedia">
            <a:extLst>
              <a:ext uri="{FF2B5EF4-FFF2-40B4-BE49-F238E27FC236}">
                <a16:creationId xmlns:a16="http://schemas.microsoft.com/office/drawing/2014/main" id="{1B05549F-3B3A-1B0A-9220-63996476C5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14984" y="4140588"/>
            <a:ext cx="1646801" cy="2200725"/>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descr="Ein Bild, das Grafiken, Kreis, Symbol, Schrift enthält.&#10;&#10;Automatisch generierte Beschreibung">
            <a:extLst>
              <a:ext uri="{FF2B5EF4-FFF2-40B4-BE49-F238E27FC236}">
                <a16:creationId xmlns:a16="http://schemas.microsoft.com/office/drawing/2014/main" id="{9C5FC11F-DC6C-6A60-BAA0-D1DFB32862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939436" y="3715203"/>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0F54100B-14A4-3FCD-8E02-C5D3F927DA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272853" y="3715203"/>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266FF004-7C47-E661-869D-0464995CDF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18285" y="3726248"/>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55AAD6A0-9FD2-2CD2-78CC-B558A38A2A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28258" y="3726248"/>
            <a:ext cx="368296" cy="368296"/>
          </a:xfrm>
          <a:prstGeom prst="rect">
            <a:avLst/>
          </a:prstGeom>
        </p:spPr>
      </p:pic>
      <p:sp>
        <p:nvSpPr>
          <p:cNvPr id="16" name="Textfeld 15">
            <a:extLst>
              <a:ext uri="{FF2B5EF4-FFF2-40B4-BE49-F238E27FC236}">
                <a16:creationId xmlns:a16="http://schemas.microsoft.com/office/drawing/2014/main" id="{ADAEA532-A2CA-A707-F313-7A2B68EFE6DB}"/>
              </a:ext>
            </a:extLst>
          </p:cNvPr>
          <p:cNvSpPr txBox="1"/>
          <p:nvPr/>
        </p:nvSpPr>
        <p:spPr>
          <a:xfrm>
            <a:off x="4992705" y="544352"/>
            <a:ext cx="1911999" cy="738664"/>
          </a:xfrm>
          <a:prstGeom prst="rect">
            <a:avLst/>
          </a:prstGeom>
          <a:noFill/>
        </p:spPr>
        <p:txBody>
          <a:bodyPr wrap="square" rtlCol="0">
            <a:spAutoFit/>
          </a:bodyPr>
          <a:lstStyle/>
          <a:p>
            <a:r>
              <a:rPr lang="de-DE" sz="1400" b="1" dirty="0"/>
              <a:t>1848 – 1849</a:t>
            </a:r>
          </a:p>
          <a:p>
            <a:endParaRPr lang="de-DE" sz="1400" dirty="0"/>
          </a:p>
          <a:p>
            <a:r>
              <a:rPr lang="de-DE" sz="1400" dirty="0"/>
              <a:t>Deutsche Revolution</a:t>
            </a:r>
          </a:p>
        </p:txBody>
      </p:sp>
      <p:pic>
        <p:nvPicPr>
          <p:cNvPr id="17" name="Grafik 16" descr="Ein Bild, das Grafiken, Kreis, Symbol, Schrift enthält.&#10;&#10;Automatisch generierte Beschreibung">
            <a:extLst>
              <a:ext uri="{FF2B5EF4-FFF2-40B4-BE49-F238E27FC236}">
                <a16:creationId xmlns:a16="http://schemas.microsoft.com/office/drawing/2014/main" id="{530766C8-C146-9980-63A7-183B17DD92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604157" y="740577"/>
            <a:ext cx="368296" cy="368296"/>
          </a:xfrm>
          <a:prstGeom prst="rect">
            <a:avLst/>
          </a:prstGeom>
        </p:spPr>
      </p:pic>
      <p:sp>
        <p:nvSpPr>
          <p:cNvPr id="6" name="Foliennummernplatzhalter 5">
            <a:extLst>
              <a:ext uri="{FF2B5EF4-FFF2-40B4-BE49-F238E27FC236}">
                <a16:creationId xmlns:a16="http://schemas.microsoft.com/office/drawing/2014/main" id="{7AF4414A-0E60-3F39-660A-FB7685513476}"/>
              </a:ext>
            </a:extLst>
          </p:cNvPr>
          <p:cNvSpPr>
            <a:spLocks noGrp="1"/>
          </p:cNvSpPr>
          <p:nvPr>
            <p:ph type="sldNum" sz="quarter" idx="12"/>
          </p:nvPr>
        </p:nvSpPr>
        <p:spPr/>
        <p:txBody>
          <a:bodyPr/>
          <a:lstStyle/>
          <a:p>
            <a:fld id="{F8611F37-E403-4212-8973-081E8AB0D430}" type="slidenum">
              <a:rPr lang="de-DE" smtClean="0"/>
              <a:t>21</a:t>
            </a:fld>
            <a:endParaRPr lang="de-DE"/>
          </a:p>
        </p:txBody>
      </p:sp>
    </p:spTree>
    <p:extLst>
      <p:ext uri="{BB962C8B-B14F-4D97-AF65-F5344CB8AC3E}">
        <p14:creationId xmlns:p14="http://schemas.microsoft.com/office/powerpoint/2010/main" val="40236261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880260" y="3703625"/>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7462465" y="4025467"/>
            <a:ext cx="4356256" cy="2462213"/>
          </a:xfrm>
          <a:prstGeom prst="rect">
            <a:avLst/>
          </a:prstGeom>
          <a:noFill/>
        </p:spPr>
        <p:txBody>
          <a:bodyPr wrap="square" rtlCol="0">
            <a:spAutoFit/>
          </a:bodyPr>
          <a:lstStyle/>
          <a:p>
            <a:r>
              <a:rPr lang="de-DE" sz="1400" b="1" i="0" dirty="0">
                <a:effectLst/>
              </a:rPr>
              <a:t>Ca. 1865</a:t>
            </a:r>
          </a:p>
          <a:p>
            <a:endParaRPr lang="de-DE" sz="1400" b="1" dirty="0"/>
          </a:p>
          <a:p>
            <a:r>
              <a:rPr lang="de-DE" sz="1400" b="0" i="0" dirty="0">
                <a:effectLst/>
              </a:rPr>
              <a:t>Durch die boomende Seidenindustrie und der folgenden wirtschaftlichen Unabhängigkeit wird es den Frauen im chinesischen </a:t>
            </a:r>
            <a:r>
              <a:rPr lang="de-DE" sz="1400" b="0" i="0" u="none" strike="noStrike" dirty="0">
                <a:effectLst/>
              </a:rPr>
              <a:t>Guangdong</a:t>
            </a:r>
            <a:r>
              <a:rPr lang="de-DE" sz="1400" b="0" i="0" dirty="0">
                <a:effectLst/>
              </a:rPr>
              <a:t> möglich, eine „Widerstandsbewegung gegen die Heirat“ zu formen, und ohne ihre Familien gemeinsam zu leben; Diese Bewegung existiert bis zur japanischen Invasion 1937 und zählt zu ihrem Höhepunkt mehr als 100.000 Frauen, viele von ihnen leben in langjährigen lesbischen Beziehungen zusammen.</a:t>
            </a:r>
            <a:endParaRPr lang="de-DE" sz="1400" dirty="0"/>
          </a:p>
        </p:txBody>
      </p:sp>
      <p:sp>
        <p:nvSpPr>
          <p:cNvPr id="6" name="Textfeld 5">
            <a:extLst>
              <a:ext uri="{FF2B5EF4-FFF2-40B4-BE49-F238E27FC236}">
                <a16:creationId xmlns:a16="http://schemas.microsoft.com/office/drawing/2014/main" id="{33D18A94-772B-9E5A-622D-D54C46EBE5CE}"/>
              </a:ext>
            </a:extLst>
          </p:cNvPr>
          <p:cNvSpPr txBox="1"/>
          <p:nvPr/>
        </p:nvSpPr>
        <p:spPr>
          <a:xfrm>
            <a:off x="6556598" y="1028211"/>
            <a:ext cx="3193604" cy="2677656"/>
          </a:xfrm>
          <a:prstGeom prst="rect">
            <a:avLst/>
          </a:prstGeom>
          <a:noFill/>
        </p:spPr>
        <p:txBody>
          <a:bodyPr wrap="square" rtlCol="0">
            <a:spAutoFit/>
          </a:bodyPr>
          <a:lstStyle/>
          <a:p>
            <a:r>
              <a:rPr lang="de-DE" sz="1400" b="1" i="0" dirty="0">
                <a:effectLst/>
              </a:rPr>
              <a:t>1863</a:t>
            </a:r>
          </a:p>
          <a:p>
            <a:endParaRPr lang="de-DE" sz="1400" b="1" dirty="0"/>
          </a:p>
          <a:p>
            <a:r>
              <a:rPr lang="de-DE" sz="1400" b="0" i="0" dirty="0">
                <a:effectLst/>
              </a:rPr>
              <a:t>In den </a:t>
            </a:r>
            <a:r>
              <a:rPr lang="de-DE" sz="1400" b="0" i="0" u="none" strike="noStrike" dirty="0">
                <a:effectLst/>
              </a:rPr>
              <a:t>Vereinigten Staaten</a:t>
            </a:r>
            <a:r>
              <a:rPr lang="de-DE" sz="1400" b="0" i="0" dirty="0">
                <a:effectLst/>
              </a:rPr>
              <a:t> werden zwei in Männerkleidung in der Unionsarmee dienende Frauen entdeckt. Die beiden Soldatinnen hatten sich gegenseitig kurz nach ihrer voneinander unabhängigen Verpflichtung erkannt und teilten nach General </a:t>
            </a:r>
            <a:r>
              <a:rPr lang="de-DE" sz="1400" b="0" i="0" u="none" strike="noStrike" dirty="0">
                <a:effectLst/>
              </a:rPr>
              <a:t>Philip Sheridans</a:t>
            </a:r>
            <a:r>
              <a:rPr lang="de-DE" sz="1400" b="0" i="0" dirty="0">
                <a:effectLst/>
              </a:rPr>
              <a:t> Worten eine „Intimität“. Sie wurden aus der Armee entlassen.</a:t>
            </a:r>
            <a:endParaRPr lang="de-DE" sz="1400" dirty="0"/>
          </a:p>
        </p:txBody>
      </p:sp>
      <p:sp>
        <p:nvSpPr>
          <p:cNvPr id="7" name="Textfeld 6">
            <a:extLst>
              <a:ext uri="{FF2B5EF4-FFF2-40B4-BE49-F238E27FC236}">
                <a16:creationId xmlns:a16="http://schemas.microsoft.com/office/drawing/2014/main" id="{F716E3B7-BD87-D82D-8335-5F4BBA124F50}"/>
              </a:ext>
            </a:extLst>
          </p:cNvPr>
          <p:cNvSpPr txBox="1"/>
          <p:nvPr/>
        </p:nvSpPr>
        <p:spPr>
          <a:xfrm>
            <a:off x="4799855" y="4039096"/>
            <a:ext cx="2755392" cy="1815882"/>
          </a:xfrm>
          <a:prstGeom prst="rect">
            <a:avLst/>
          </a:prstGeom>
          <a:noFill/>
        </p:spPr>
        <p:txBody>
          <a:bodyPr wrap="square" rtlCol="0">
            <a:spAutoFit/>
          </a:bodyPr>
          <a:lstStyle/>
          <a:p>
            <a:r>
              <a:rPr lang="de-DE" sz="1400" b="1" i="0" dirty="0">
                <a:effectLst/>
              </a:rPr>
              <a:t>1861</a:t>
            </a:r>
          </a:p>
          <a:p>
            <a:endParaRPr lang="de-DE" sz="1400" b="1" dirty="0"/>
          </a:p>
          <a:p>
            <a:r>
              <a:rPr lang="de-DE" sz="1400" b="0" i="0" dirty="0">
                <a:effectLst/>
              </a:rPr>
              <a:t>In England, Irland und Wales wird die strafrechtliche Konsequenz überführter </a:t>
            </a:r>
            <a:r>
              <a:rPr lang="de-DE" sz="1400" b="0" i="0" dirty="0" err="1">
                <a:effectLst/>
              </a:rPr>
              <a:t>Sodomisten</a:t>
            </a:r>
            <a:r>
              <a:rPr lang="de-DE" sz="1400" b="0" i="0" dirty="0">
                <a:effectLst/>
              </a:rPr>
              <a:t> von Hinrichtung (Erhängen) auf </a:t>
            </a:r>
            <a:r>
              <a:rPr lang="de-DE" sz="1400" b="0" i="0" u="none" strike="noStrike" dirty="0">
                <a:effectLst/>
              </a:rPr>
              <a:t>Gefängnisstrafen</a:t>
            </a:r>
            <a:r>
              <a:rPr lang="de-DE" sz="1400" b="0" i="0" dirty="0">
                <a:effectLst/>
              </a:rPr>
              <a:t> reduziert.</a:t>
            </a:r>
            <a:endParaRPr lang="de-DE" sz="1400" dirty="0"/>
          </a:p>
        </p:txBody>
      </p:sp>
      <p:sp>
        <p:nvSpPr>
          <p:cNvPr id="9" name="Textfeld 8">
            <a:extLst>
              <a:ext uri="{FF2B5EF4-FFF2-40B4-BE49-F238E27FC236}">
                <a16:creationId xmlns:a16="http://schemas.microsoft.com/office/drawing/2014/main" id="{724101FC-38DF-B6A6-C813-F0CDB7881B2D}"/>
              </a:ext>
            </a:extLst>
          </p:cNvPr>
          <p:cNvSpPr txBox="1"/>
          <p:nvPr/>
        </p:nvSpPr>
        <p:spPr>
          <a:xfrm>
            <a:off x="3572218" y="2267310"/>
            <a:ext cx="2755392" cy="1384995"/>
          </a:xfrm>
          <a:prstGeom prst="rect">
            <a:avLst/>
          </a:prstGeom>
          <a:noFill/>
        </p:spPr>
        <p:txBody>
          <a:bodyPr wrap="square" rtlCol="0">
            <a:spAutoFit/>
          </a:bodyPr>
          <a:lstStyle/>
          <a:p>
            <a:r>
              <a:rPr lang="de-DE" sz="1400" b="1" i="0" dirty="0">
                <a:effectLst/>
              </a:rPr>
              <a:t>1858</a:t>
            </a:r>
          </a:p>
          <a:p>
            <a:endParaRPr lang="de-DE" sz="1400" b="1" dirty="0"/>
          </a:p>
          <a:p>
            <a:r>
              <a:rPr lang="de-DE" sz="1400" b="0" i="0" dirty="0">
                <a:effectLst/>
              </a:rPr>
              <a:t>Das </a:t>
            </a:r>
            <a:r>
              <a:rPr lang="de-DE" sz="1400" b="0" i="0" u="none" strike="noStrike" dirty="0">
                <a:effectLst/>
              </a:rPr>
              <a:t>Osmanische Reich</a:t>
            </a:r>
            <a:r>
              <a:rPr lang="de-DE" sz="1400" b="0" i="0" dirty="0">
                <a:effectLst/>
              </a:rPr>
              <a:t> (die heutige </a:t>
            </a:r>
            <a:r>
              <a:rPr lang="de-DE" sz="1400" b="0" i="0" u="none" strike="noStrike" dirty="0">
                <a:effectLst/>
              </a:rPr>
              <a:t>Türkei</a:t>
            </a:r>
            <a:r>
              <a:rPr lang="de-DE" sz="1400" b="0" i="0" dirty="0">
                <a:effectLst/>
              </a:rPr>
              <a:t>) und der </a:t>
            </a:r>
            <a:r>
              <a:rPr lang="de-DE" sz="1400" b="0" i="0" u="none" strike="noStrike" dirty="0">
                <a:effectLst/>
              </a:rPr>
              <a:t>Irak</a:t>
            </a:r>
            <a:r>
              <a:rPr lang="de-DE" sz="1400" b="0" i="0" dirty="0">
                <a:effectLst/>
              </a:rPr>
              <a:t> entkriminalisieren die Sodomie.</a:t>
            </a:r>
            <a:endParaRPr lang="de-DE" sz="1400" dirty="0"/>
          </a:p>
        </p:txBody>
      </p:sp>
      <p:sp>
        <p:nvSpPr>
          <p:cNvPr id="10" name="Textfeld 9">
            <a:extLst>
              <a:ext uri="{FF2B5EF4-FFF2-40B4-BE49-F238E27FC236}">
                <a16:creationId xmlns:a16="http://schemas.microsoft.com/office/drawing/2014/main" id="{2E990482-6F5A-D0E0-8BA4-FDC4F3EDA8A2}"/>
              </a:ext>
            </a:extLst>
          </p:cNvPr>
          <p:cNvSpPr txBox="1"/>
          <p:nvPr/>
        </p:nvSpPr>
        <p:spPr>
          <a:xfrm>
            <a:off x="1375990" y="4077072"/>
            <a:ext cx="3423865" cy="2462213"/>
          </a:xfrm>
          <a:prstGeom prst="rect">
            <a:avLst/>
          </a:prstGeom>
          <a:noFill/>
        </p:spPr>
        <p:txBody>
          <a:bodyPr wrap="square" rtlCol="0">
            <a:spAutoFit/>
          </a:bodyPr>
          <a:lstStyle/>
          <a:p>
            <a:r>
              <a:rPr lang="de-DE" sz="1400" b="1" i="0" dirty="0">
                <a:solidFill>
                  <a:srgbClr val="202122"/>
                </a:solidFill>
                <a:effectLst/>
              </a:rPr>
              <a:t>1857</a:t>
            </a:r>
          </a:p>
          <a:p>
            <a:endParaRPr lang="de-DE" sz="1400" b="1" dirty="0">
              <a:solidFill>
                <a:srgbClr val="202122"/>
              </a:solidFill>
            </a:endParaRPr>
          </a:p>
          <a:p>
            <a:r>
              <a:rPr lang="de-DE" sz="1400" b="0" i="0" dirty="0">
                <a:solidFill>
                  <a:srgbClr val="202122"/>
                </a:solidFill>
                <a:effectLst/>
              </a:rPr>
              <a:t>Der Franzose </a:t>
            </a:r>
            <a:r>
              <a:rPr lang="de-DE" sz="1400" b="0" i="0" dirty="0" err="1">
                <a:solidFill>
                  <a:srgbClr val="202122"/>
                </a:solidFill>
                <a:effectLst/>
              </a:rPr>
              <a:t>Amibroise</a:t>
            </a:r>
            <a:r>
              <a:rPr lang="de-DE" sz="1400" b="0" i="0" dirty="0">
                <a:solidFill>
                  <a:srgbClr val="202122"/>
                </a:solidFill>
                <a:effectLst/>
              </a:rPr>
              <a:t> Tardieu veröffentlicht eine sehr einflussreiche „medizinisch-gesetzliche Studie“, die eine Liste von Symptomen enthält, an denen man Männer erkennen kann, die eine Neigung zu widernatürlichen Praktiken haben; darunter ein trichterförmiges </a:t>
            </a:r>
            <a:r>
              <a:rPr lang="de-DE" sz="1400" b="0" i="0" u="none" strike="noStrike" dirty="0">
                <a:effectLst/>
              </a:rPr>
              <a:t>Rektum</a:t>
            </a:r>
            <a:r>
              <a:rPr lang="de-DE" sz="1400" b="0" i="0" dirty="0">
                <a:solidFill>
                  <a:srgbClr val="202122"/>
                </a:solidFill>
                <a:effectLst/>
              </a:rPr>
              <a:t>, deformierte Lippen und kleine Zähne.</a:t>
            </a:r>
            <a:endParaRPr lang="de-DE" sz="1400" dirty="0"/>
          </a:p>
        </p:txBody>
      </p:sp>
      <p:sp>
        <p:nvSpPr>
          <p:cNvPr id="11" name="Textfeld 10">
            <a:extLst>
              <a:ext uri="{FF2B5EF4-FFF2-40B4-BE49-F238E27FC236}">
                <a16:creationId xmlns:a16="http://schemas.microsoft.com/office/drawing/2014/main" id="{560418F5-9478-6FB2-8297-D741451E3D80}"/>
              </a:ext>
            </a:extLst>
          </p:cNvPr>
          <p:cNvSpPr txBox="1"/>
          <p:nvPr/>
        </p:nvSpPr>
        <p:spPr>
          <a:xfrm>
            <a:off x="816826" y="1400546"/>
            <a:ext cx="2755392" cy="2246769"/>
          </a:xfrm>
          <a:prstGeom prst="rect">
            <a:avLst/>
          </a:prstGeom>
          <a:noFill/>
        </p:spPr>
        <p:txBody>
          <a:bodyPr wrap="square" rtlCol="0">
            <a:spAutoFit/>
          </a:bodyPr>
          <a:lstStyle/>
          <a:p>
            <a:r>
              <a:rPr lang="de-DE" sz="1400" b="1" i="0" dirty="0">
                <a:solidFill>
                  <a:srgbClr val="202122"/>
                </a:solidFill>
                <a:effectLst/>
              </a:rPr>
              <a:t>1852</a:t>
            </a:r>
          </a:p>
          <a:p>
            <a:endParaRPr lang="de-DE" sz="1400" b="1" dirty="0">
              <a:solidFill>
                <a:srgbClr val="202122"/>
              </a:solidFill>
            </a:endParaRPr>
          </a:p>
          <a:p>
            <a:r>
              <a:rPr lang="de-DE" sz="1400" b="0" i="0" dirty="0">
                <a:solidFill>
                  <a:srgbClr val="202122"/>
                </a:solidFill>
                <a:effectLst/>
              </a:rPr>
              <a:t>Der Forensiker Johann Ludwig Casper ist der erste in Deutschland, der behauptet, dass die Affinität zum gleichen Geschlecht angeboren sei. Portugal entkriminalisiert gleichgeschlechtliche Handlungen</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BBF79D48-20F1-63C6-CC47-97A96FBEA0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80096"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65B3EF31-F844-57AC-647A-0C6AA4E0E5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705383"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EF1DB170-AE40-9112-26BD-C64E49A949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636440" y="3703625"/>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C279531C-E8D1-0B79-C53E-73EB4E7E77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467170" y="3703625"/>
            <a:ext cx="368296" cy="368296"/>
          </a:xfrm>
          <a:prstGeom prst="rect">
            <a:avLst/>
          </a:prstGeom>
        </p:spPr>
      </p:pic>
      <p:pic>
        <p:nvPicPr>
          <p:cNvPr id="16" name="Grafik 15" descr="Ein Bild, das Grafiken, Kreis, Symbol, Schrift enthält.&#10;&#10;Automatisch generierte Beschreibung">
            <a:extLst>
              <a:ext uri="{FF2B5EF4-FFF2-40B4-BE49-F238E27FC236}">
                <a16:creationId xmlns:a16="http://schemas.microsoft.com/office/drawing/2014/main" id="{901376B0-8AC9-21F2-2B92-618D74282E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70733" y="3705867"/>
            <a:ext cx="368296" cy="368296"/>
          </a:xfrm>
          <a:prstGeom prst="rect">
            <a:avLst/>
          </a:prstGeom>
        </p:spPr>
      </p:pic>
      <p:sp>
        <p:nvSpPr>
          <p:cNvPr id="17" name="Foliennummernplatzhalter 16">
            <a:extLst>
              <a:ext uri="{FF2B5EF4-FFF2-40B4-BE49-F238E27FC236}">
                <a16:creationId xmlns:a16="http://schemas.microsoft.com/office/drawing/2014/main" id="{FDA85E6B-6782-87BC-A02D-D8B2774897B1}"/>
              </a:ext>
            </a:extLst>
          </p:cNvPr>
          <p:cNvSpPr>
            <a:spLocks noGrp="1"/>
          </p:cNvSpPr>
          <p:nvPr>
            <p:ph type="sldNum" sz="quarter" idx="12"/>
          </p:nvPr>
        </p:nvSpPr>
        <p:spPr/>
        <p:txBody>
          <a:bodyPr/>
          <a:lstStyle/>
          <a:p>
            <a:fld id="{F8611F37-E403-4212-8973-081E8AB0D430}" type="slidenum">
              <a:rPr lang="de-DE" smtClean="0"/>
              <a:t>22</a:t>
            </a:fld>
            <a:endParaRPr lang="de-DE"/>
          </a:p>
        </p:txBody>
      </p:sp>
    </p:spTree>
    <p:extLst>
      <p:ext uri="{BB962C8B-B14F-4D97-AF65-F5344CB8AC3E}">
        <p14:creationId xmlns:p14="http://schemas.microsoft.com/office/powerpoint/2010/main" val="4226789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880121" y="3726248"/>
            <a:ext cx="368296" cy="368296"/>
          </a:xfrm>
          <a:prstGeom prst="rect">
            <a:avLst/>
          </a:prstGeom>
        </p:spPr>
      </p:pic>
      <p:sp>
        <p:nvSpPr>
          <p:cNvPr id="6" name="Textfeld 5">
            <a:extLst>
              <a:ext uri="{FF2B5EF4-FFF2-40B4-BE49-F238E27FC236}">
                <a16:creationId xmlns:a16="http://schemas.microsoft.com/office/drawing/2014/main" id="{D5CDDE15-5257-F91C-102C-C7A4EC33E4E2}"/>
              </a:ext>
            </a:extLst>
          </p:cNvPr>
          <p:cNvSpPr txBox="1"/>
          <p:nvPr/>
        </p:nvSpPr>
        <p:spPr>
          <a:xfrm>
            <a:off x="6816080" y="1436655"/>
            <a:ext cx="3960440" cy="2246769"/>
          </a:xfrm>
          <a:prstGeom prst="rect">
            <a:avLst/>
          </a:prstGeom>
          <a:noFill/>
        </p:spPr>
        <p:txBody>
          <a:bodyPr wrap="square" rtlCol="0">
            <a:spAutoFit/>
          </a:bodyPr>
          <a:lstStyle/>
          <a:p>
            <a:r>
              <a:rPr lang="de-DE" sz="1400" b="1" i="0" dirty="0">
                <a:effectLst/>
              </a:rPr>
              <a:t>1871</a:t>
            </a:r>
          </a:p>
          <a:p>
            <a:endParaRPr lang="de-DE" sz="1400" b="1" dirty="0"/>
          </a:p>
          <a:p>
            <a:r>
              <a:rPr lang="de-DE" sz="1400" b="0" i="0" dirty="0">
                <a:effectLst/>
              </a:rPr>
              <a:t>Homosexuelle Handlungen zwischen Männern werden trotz Protesten in </a:t>
            </a:r>
            <a:r>
              <a:rPr lang="de-DE" sz="1400" b="0" i="0" u="none" strike="noStrike" dirty="0">
                <a:effectLst/>
              </a:rPr>
              <a:t>Deutschland</a:t>
            </a:r>
            <a:r>
              <a:rPr lang="de-DE" sz="1400" b="0" i="0" dirty="0">
                <a:effectLst/>
              </a:rPr>
              <a:t> durch den </a:t>
            </a:r>
            <a:r>
              <a:rPr lang="de-DE" sz="1400" b="0" i="0" u="none" strike="noStrike" dirty="0">
                <a:effectLst/>
              </a:rPr>
              <a:t>Paragraphen 175</a:t>
            </a:r>
            <a:r>
              <a:rPr lang="de-DE" sz="1400" b="0" i="0" dirty="0">
                <a:effectLst/>
              </a:rPr>
              <a:t> des </a:t>
            </a:r>
            <a:r>
              <a:rPr lang="de-DE" sz="1400" b="0" i="0" u="none" strike="noStrike" dirty="0">
                <a:effectLst/>
              </a:rPr>
              <a:t>Reichsstrafgesetzbuches</a:t>
            </a:r>
            <a:r>
              <a:rPr lang="de-DE" sz="1400" b="0" i="0" dirty="0">
                <a:effectLst/>
              </a:rPr>
              <a:t> unter Strafe gestellt. In der Folge werden von der Kriminalpolizei </a:t>
            </a:r>
            <a:r>
              <a:rPr lang="de-DE" sz="1400" b="0" i="0" u="none" strike="noStrike" dirty="0">
                <a:effectLst/>
              </a:rPr>
              <a:t>Homosexuellenlisten</a:t>
            </a:r>
            <a:r>
              <a:rPr lang="de-DE" sz="1400" b="0" i="0" dirty="0">
                <a:effectLst/>
              </a:rPr>
              <a:t> angelegt. </a:t>
            </a:r>
            <a:r>
              <a:rPr lang="de-DE" sz="1400" b="0" i="0" u="none" strike="noStrike" dirty="0">
                <a:effectLst/>
              </a:rPr>
              <a:t>Guatemala</a:t>
            </a:r>
            <a:r>
              <a:rPr lang="de-DE" sz="1400" b="0" i="0" dirty="0">
                <a:effectLst/>
              </a:rPr>
              <a:t> und </a:t>
            </a:r>
            <a:r>
              <a:rPr lang="de-DE" sz="1400" b="0" i="0" u="none" strike="noStrike" dirty="0">
                <a:effectLst/>
              </a:rPr>
              <a:t>Mexiko</a:t>
            </a:r>
            <a:r>
              <a:rPr lang="de-DE" sz="1400" b="0" i="0" dirty="0">
                <a:effectLst/>
              </a:rPr>
              <a:t> entkriminalisieren homosexuelle Handlungen</a:t>
            </a:r>
            <a:endParaRPr lang="de-DE" sz="1400" dirty="0"/>
          </a:p>
        </p:txBody>
      </p:sp>
      <p:sp>
        <p:nvSpPr>
          <p:cNvPr id="9" name="Textfeld 8">
            <a:extLst>
              <a:ext uri="{FF2B5EF4-FFF2-40B4-BE49-F238E27FC236}">
                <a16:creationId xmlns:a16="http://schemas.microsoft.com/office/drawing/2014/main" id="{6661D59A-4C19-FCA2-7659-A73E8C6FDC7B}"/>
              </a:ext>
            </a:extLst>
          </p:cNvPr>
          <p:cNvSpPr txBox="1"/>
          <p:nvPr/>
        </p:nvSpPr>
        <p:spPr>
          <a:xfrm>
            <a:off x="4802631" y="4090082"/>
            <a:ext cx="6619567" cy="2246769"/>
          </a:xfrm>
          <a:prstGeom prst="rect">
            <a:avLst/>
          </a:prstGeom>
          <a:noFill/>
        </p:spPr>
        <p:txBody>
          <a:bodyPr wrap="square" rtlCol="0">
            <a:spAutoFit/>
          </a:bodyPr>
          <a:lstStyle/>
          <a:p>
            <a:r>
              <a:rPr lang="de-DE" sz="1400" b="1" i="0" dirty="0">
                <a:effectLst/>
              </a:rPr>
              <a:t>1869</a:t>
            </a:r>
          </a:p>
          <a:p>
            <a:endParaRPr lang="de-DE" sz="1400" b="1" dirty="0"/>
          </a:p>
          <a:p>
            <a:r>
              <a:rPr lang="de-DE" sz="1400" b="0" i="0" dirty="0">
                <a:effectLst/>
              </a:rPr>
              <a:t>In einem offenen Brief an den preußischen Justizminister verwendet Karoly Maria </a:t>
            </a:r>
            <a:r>
              <a:rPr lang="de-DE" sz="1400" b="0" i="0" dirty="0" err="1">
                <a:effectLst/>
              </a:rPr>
              <a:t>Kertbeny</a:t>
            </a:r>
            <a:r>
              <a:rPr lang="de-DE" sz="1400" b="0" i="0" dirty="0">
                <a:effectLst/>
              </a:rPr>
              <a:t> das Wort „homosexuell“ erstmals in einem öffentlichen Forum. Der deutsche Arzt Karl Friedrich Otto von Westphal veröffentlicht einen Artikel in einem wissenschaftlichen Journal, der die „gegensätzliche sexuellen Gefühle“ erstmals aus dem Blickwinkel der beginnenden Fachrichtung Psychiatrie betrachtet, für ihn ist die Homosexualität eher eine Krankheit als ein moralisches Versagen und er plädiert für die Entkriminalisierung, damit es den Betroffenen leichter fällt, sich in ärztliche Behandlung zu begeben.</a:t>
            </a:r>
            <a:endParaRPr lang="de-DE" sz="1400" dirty="0"/>
          </a:p>
        </p:txBody>
      </p:sp>
      <p:sp>
        <p:nvSpPr>
          <p:cNvPr id="10" name="Textfeld 9">
            <a:extLst>
              <a:ext uri="{FF2B5EF4-FFF2-40B4-BE49-F238E27FC236}">
                <a16:creationId xmlns:a16="http://schemas.microsoft.com/office/drawing/2014/main" id="{3A3E6600-E446-43C4-EC0D-43195DC9D958}"/>
              </a:ext>
            </a:extLst>
          </p:cNvPr>
          <p:cNvSpPr txBox="1"/>
          <p:nvPr/>
        </p:nvSpPr>
        <p:spPr>
          <a:xfrm>
            <a:off x="1900176" y="2249421"/>
            <a:ext cx="3153434" cy="1384995"/>
          </a:xfrm>
          <a:prstGeom prst="rect">
            <a:avLst/>
          </a:prstGeom>
          <a:noFill/>
        </p:spPr>
        <p:txBody>
          <a:bodyPr wrap="square" rtlCol="0">
            <a:spAutoFit/>
          </a:bodyPr>
          <a:lstStyle/>
          <a:p>
            <a:r>
              <a:rPr lang="de-DE" sz="1400" b="1" i="0" dirty="0">
                <a:effectLst/>
              </a:rPr>
              <a:t>6. Mai 1868</a:t>
            </a:r>
          </a:p>
          <a:p>
            <a:endParaRPr lang="de-DE" sz="1400" b="1" dirty="0"/>
          </a:p>
          <a:p>
            <a:r>
              <a:rPr lang="de-DE" sz="1400" b="0" i="0" dirty="0">
                <a:effectLst/>
              </a:rPr>
              <a:t>Der Begriff </a:t>
            </a:r>
            <a:r>
              <a:rPr lang="de-DE" sz="1400" b="0" i="1" dirty="0">
                <a:effectLst/>
              </a:rPr>
              <a:t>Homosexualität</a:t>
            </a:r>
            <a:r>
              <a:rPr lang="de-DE" sz="1400" b="0" i="0" dirty="0">
                <a:effectLst/>
              </a:rPr>
              <a:t> taucht erstmals in einem von </a:t>
            </a:r>
            <a:r>
              <a:rPr lang="de-DE" sz="1400" b="0" i="0" u="none" strike="noStrike" dirty="0">
                <a:effectLst/>
              </a:rPr>
              <a:t>Karl-Maria </a:t>
            </a:r>
            <a:r>
              <a:rPr lang="de-DE" sz="1400" b="0" i="0" u="none" strike="noStrike" dirty="0" err="1">
                <a:effectLst/>
              </a:rPr>
              <a:t>Kertbeny</a:t>
            </a:r>
            <a:r>
              <a:rPr lang="de-DE" sz="1400" b="0" i="0" dirty="0">
                <a:effectLst/>
              </a:rPr>
              <a:t> an Karl Heinrich Ulrichs gerichteten Brief auf.</a:t>
            </a:r>
            <a:endParaRPr lang="de-DE" sz="1400" dirty="0"/>
          </a:p>
        </p:txBody>
      </p:sp>
      <p:sp>
        <p:nvSpPr>
          <p:cNvPr id="11" name="Textfeld 10">
            <a:extLst>
              <a:ext uri="{FF2B5EF4-FFF2-40B4-BE49-F238E27FC236}">
                <a16:creationId xmlns:a16="http://schemas.microsoft.com/office/drawing/2014/main" id="{9EDE4A1F-52D9-AC33-D5C8-F1486C6EFFB0}"/>
              </a:ext>
            </a:extLst>
          </p:cNvPr>
          <p:cNvSpPr txBox="1"/>
          <p:nvPr/>
        </p:nvSpPr>
        <p:spPr>
          <a:xfrm>
            <a:off x="767500" y="4094544"/>
            <a:ext cx="3744323" cy="2246769"/>
          </a:xfrm>
          <a:prstGeom prst="rect">
            <a:avLst/>
          </a:prstGeom>
          <a:noFill/>
        </p:spPr>
        <p:txBody>
          <a:bodyPr wrap="square" rtlCol="0">
            <a:spAutoFit/>
          </a:bodyPr>
          <a:lstStyle/>
          <a:p>
            <a:r>
              <a:rPr lang="de-DE" sz="1400" b="1" i="0" dirty="0">
                <a:effectLst/>
              </a:rPr>
              <a:t>29. August 1867</a:t>
            </a:r>
          </a:p>
          <a:p>
            <a:endParaRPr lang="de-DE" sz="1400" b="1" dirty="0"/>
          </a:p>
          <a:p>
            <a:r>
              <a:rPr lang="de-DE" sz="1400" b="0" i="0" dirty="0">
                <a:effectLst/>
              </a:rPr>
              <a:t>Karl Heinrich Ulrichs ist der erste selbsternannte männerliebende Mann, der sich öffentlich für die Rechte gleichgeschlechtlich Liebender ausspricht, als er sich vor dem </a:t>
            </a:r>
            <a:r>
              <a:rPr lang="de-DE" sz="1400" b="0" i="0" u="none" strike="noStrike" dirty="0">
                <a:effectLst/>
              </a:rPr>
              <a:t>Deutschen Juristentag</a:t>
            </a:r>
            <a:r>
              <a:rPr lang="de-DE" sz="1400" b="0" i="0" dirty="0">
                <a:effectLst/>
              </a:rPr>
              <a:t> in München für eine Resolution plädiert, die die Aufhebung der gegen die </a:t>
            </a:r>
            <a:r>
              <a:rPr lang="de-DE" sz="1400" b="0" i="0" dirty="0" err="1">
                <a:effectLst/>
              </a:rPr>
              <a:t>Sodomisten</a:t>
            </a:r>
            <a:r>
              <a:rPr lang="de-DE" sz="1400" b="0" i="0" dirty="0">
                <a:effectLst/>
              </a:rPr>
              <a:t> gerichteten Gesetze anmahnen soll.</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537D1C78-0B39-5AB1-8794-BE8B097786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960096"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B1D3EE63-FEA6-AB6C-2792-4865ED0D1D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063552"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F65880EA-EC69-A466-6340-2A4C6B9E99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83432" y="3726248"/>
            <a:ext cx="368296" cy="368296"/>
          </a:xfrm>
          <a:prstGeom prst="rect">
            <a:avLst/>
          </a:prstGeom>
        </p:spPr>
      </p:pic>
      <p:sp>
        <p:nvSpPr>
          <p:cNvPr id="4" name="Foliennummernplatzhalter 3">
            <a:extLst>
              <a:ext uri="{FF2B5EF4-FFF2-40B4-BE49-F238E27FC236}">
                <a16:creationId xmlns:a16="http://schemas.microsoft.com/office/drawing/2014/main" id="{61076CB7-6B24-6142-9A3C-FB131DF4F0D7}"/>
              </a:ext>
            </a:extLst>
          </p:cNvPr>
          <p:cNvSpPr>
            <a:spLocks noGrp="1"/>
          </p:cNvSpPr>
          <p:nvPr>
            <p:ph type="sldNum" sz="quarter" idx="12"/>
          </p:nvPr>
        </p:nvSpPr>
        <p:spPr/>
        <p:txBody>
          <a:bodyPr/>
          <a:lstStyle/>
          <a:p>
            <a:fld id="{F8611F37-E403-4212-8973-081E8AB0D430}" type="slidenum">
              <a:rPr lang="de-DE" smtClean="0"/>
              <a:t>23</a:t>
            </a:fld>
            <a:endParaRPr lang="de-DE"/>
          </a:p>
        </p:txBody>
      </p:sp>
    </p:spTree>
    <p:extLst>
      <p:ext uri="{BB962C8B-B14F-4D97-AF65-F5344CB8AC3E}">
        <p14:creationId xmlns:p14="http://schemas.microsoft.com/office/powerpoint/2010/main" val="2093973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4" name="Textfeld 3">
            <a:extLst>
              <a:ext uri="{FF2B5EF4-FFF2-40B4-BE49-F238E27FC236}">
                <a16:creationId xmlns:a16="http://schemas.microsoft.com/office/drawing/2014/main" id="{AD4A992F-E980-75A1-D382-B5421A453822}"/>
              </a:ext>
            </a:extLst>
          </p:cNvPr>
          <p:cNvSpPr txBox="1"/>
          <p:nvPr/>
        </p:nvSpPr>
        <p:spPr>
          <a:xfrm>
            <a:off x="6909024" y="1477371"/>
            <a:ext cx="4513175" cy="2246769"/>
          </a:xfrm>
          <a:prstGeom prst="rect">
            <a:avLst/>
          </a:prstGeom>
          <a:noFill/>
        </p:spPr>
        <p:txBody>
          <a:bodyPr wrap="square" rtlCol="0">
            <a:spAutoFit/>
          </a:bodyPr>
          <a:lstStyle/>
          <a:p>
            <a:r>
              <a:rPr lang="de-DE" sz="1400" b="1" dirty="0"/>
              <a:t>1889</a:t>
            </a:r>
          </a:p>
          <a:p>
            <a:endParaRPr lang="de-DE" sz="1400" b="1" dirty="0"/>
          </a:p>
          <a:p>
            <a:r>
              <a:rPr lang="de-DE" sz="1400" dirty="0"/>
              <a:t>Der Cleveland-Street-Skandal in London berichtet von der Verbreitung von Homosexualität in aristokratischen Kreisen. In der Cleveland-Street wird ein Bordell aufgedeckt, in welchem vornehm das aristokratische London mit Jungen und Männern verkehrt – obwohl es gesetzlich verboten war. Es wird vermutet, dass Prinz Albert Viktor und einige Angehörige des höheren Adels mit involviert waren. </a:t>
            </a:r>
          </a:p>
        </p:txBody>
      </p:sp>
      <p:sp>
        <p:nvSpPr>
          <p:cNvPr id="6" name="Textfeld 5">
            <a:extLst>
              <a:ext uri="{FF2B5EF4-FFF2-40B4-BE49-F238E27FC236}">
                <a16:creationId xmlns:a16="http://schemas.microsoft.com/office/drawing/2014/main" id="{C1AC3776-A89E-E194-3FA1-5D2F03C14562}"/>
              </a:ext>
            </a:extLst>
          </p:cNvPr>
          <p:cNvSpPr txBox="1"/>
          <p:nvPr/>
        </p:nvSpPr>
        <p:spPr>
          <a:xfrm>
            <a:off x="7824192" y="4136989"/>
            <a:ext cx="3888432" cy="2246769"/>
          </a:xfrm>
          <a:prstGeom prst="rect">
            <a:avLst/>
          </a:prstGeom>
          <a:noFill/>
        </p:spPr>
        <p:txBody>
          <a:bodyPr wrap="square" rtlCol="0">
            <a:spAutoFit/>
          </a:bodyPr>
          <a:lstStyle/>
          <a:p>
            <a:r>
              <a:rPr lang="de-DE" sz="1400" b="1" i="0" dirty="0">
                <a:effectLst/>
              </a:rPr>
              <a:t>1889</a:t>
            </a:r>
          </a:p>
          <a:p>
            <a:endParaRPr lang="de-DE" sz="1400" b="1" dirty="0"/>
          </a:p>
          <a:p>
            <a:r>
              <a:rPr lang="de-DE" sz="1400" b="0" i="0" dirty="0">
                <a:effectLst/>
              </a:rPr>
              <a:t>Der Pariser Reiseführer </a:t>
            </a:r>
            <a:r>
              <a:rPr lang="de-DE" sz="1400" b="0" i="1" dirty="0">
                <a:effectLst/>
              </a:rPr>
              <a:t>Des </a:t>
            </a:r>
            <a:r>
              <a:rPr lang="de-DE" sz="1400" b="0" i="1" dirty="0" err="1">
                <a:effectLst/>
              </a:rPr>
              <a:t>Plaisirs</a:t>
            </a:r>
            <a:r>
              <a:rPr lang="de-DE" sz="1400" b="0" i="0" dirty="0">
                <a:effectLst/>
              </a:rPr>
              <a:t> führt den Leser zu einem Restaurant auf dem </a:t>
            </a:r>
            <a:r>
              <a:rPr lang="de-DE" sz="1400" b="0" i="0" u="none" strike="noStrike" dirty="0">
                <a:effectLst/>
              </a:rPr>
              <a:t>Montmartre</a:t>
            </a:r>
            <a:r>
              <a:rPr lang="de-DE" sz="1400" b="0" i="0" dirty="0">
                <a:effectLst/>
              </a:rPr>
              <a:t>, das häufig von Lesben besucht wird. Einvernehmliche homosexuelle Handlungen zwischen Erwachsenen werden in </a:t>
            </a:r>
            <a:r>
              <a:rPr lang="de-DE" sz="1400" b="0" i="0" u="none" strike="noStrike" dirty="0">
                <a:effectLst/>
              </a:rPr>
              <a:t>Italien</a:t>
            </a:r>
            <a:r>
              <a:rPr lang="de-DE" sz="1400" b="0" i="0" dirty="0">
                <a:effectLst/>
              </a:rPr>
              <a:t> legal. Die Höchststrafe für Sodomie wird in Schottland von Erhängen auf Gefängnisstrafen reduziert.</a:t>
            </a:r>
            <a:endParaRPr lang="de-DE" sz="1400" dirty="0"/>
          </a:p>
        </p:txBody>
      </p:sp>
      <p:sp>
        <p:nvSpPr>
          <p:cNvPr id="9" name="Textfeld 8">
            <a:extLst>
              <a:ext uri="{FF2B5EF4-FFF2-40B4-BE49-F238E27FC236}">
                <a16:creationId xmlns:a16="http://schemas.microsoft.com/office/drawing/2014/main" id="{3785F747-41AA-7B61-825F-BF888DC12B4D}"/>
              </a:ext>
            </a:extLst>
          </p:cNvPr>
          <p:cNvSpPr txBox="1"/>
          <p:nvPr/>
        </p:nvSpPr>
        <p:spPr>
          <a:xfrm>
            <a:off x="3723977" y="1737907"/>
            <a:ext cx="2755392" cy="2031325"/>
          </a:xfrm>
          <a:prstGeom prst="rect">
            <a:avLst/>
          </a:prstGeom>
          <a:noFill/>
        </p:spPr>
        <p:txBody>
          <a:bodyPr wrap="square" rtlCol="0">
            <a:spAutoFit/>
          </a:bodyPr>
          <a:lstStyle/>
          <a:p>
            <a:r>
              <a:rPr lang="de-DE" sz="1400" b="1" i="0" dirty="0">
                <a:effectLst/>
              </a:rPr>
              <a:t>1888</a:t>
            </a:r>
          </a:p>
          <a:p>
            <a:endParaRPr lang="de-DE" sz="1400" b="1" dirty="0"/>
          </a:p>
          <a:p>
            <a:r>
              <a:rPr lang="de-DE" sz="1400" b="0" i="0" dirty="0">
                <a:effectLst/>
              </a:rPr>
              <a:t>König </a:t>
            </a:r>
            <a:r>
              <a:rPr lang="de-DE" sz="1400" b="0" i="0" u="none" strike="noStrike" dirty="0">
                <a:effectLst/>
              </a:rPr>
              <a:t>Karl I. von Württemberg</a:t>
            </a:r>
            <a:r>
              <a:rPr lang="de-DE" sz="1400" b="0" i="0" dirty="0">
                <a:effectLst/>
              </a:rPr>
              <a:t> wird von seiner Regierung gezwungen, den Amerikaner </a:t>
            </a:r>
            <a:r>
              <a:rPr lang="de-DE" sz="1400" b="0" i="0" u="none" strike="noStrike" dirty="0">
                <a:effectLst/>
              </a:rPr>
              <a:t>Charles Burger von </a:t>
            </a:r>
            <a:r>
              <a:rPr lang="de-DE" sz="1400" b="0" i="0" u="none" strike="noStrike" dirty="0" err="1">
                <a:effectLst/>
              </a:rPr>
              <a:t>Woodcock</a:t>
            </a:r>
            <a:r>
              <a:rPr lang="de-DE" sz="1400" b="0" i="0" u="none" strike="noStrike" dirty="0">
                <a:effectLst/>
              </a:rPr>
              <a:t>-Savage</a:t>
            </a:r>
            <a:r>
              <a:rPr lang="de-DE" sz="1400" b="0" i="0" dirty="0">
                <a:effectLst/>
              </a:rPr>
              <a:t>, mit dem er ein Verhältnis hatte, zu verbannen.</a:t>
            </a:r>
            <a:endParaRPr lang="de-DE" sz="1400" dirty="0"/>
          </a:p>
        </p:txBody>
      </p:sp>
      <p:sp>
        <p:nvSpPr>
          <p:cNvPr id="10" name="Textfeld 9">
            <a:extLst>
              <a:ext uri="{FF2B5EF4-FFF2-40B4-BE49-F238E27FC236}">
                <a16:creationId xmlns:a16="http://schemas.microsoft.com/office/drawing/2014/main" id="{5DF90908-B34C-AB3C-1635-A7322C63BD37}"/>
              </a:ext>
            </a:extLst>
          </p:cNvPr>
          <p:cNvSpPr txBox="1"/>
          <p:nvPr/>
        </p:nvSpPr>
        <p:spPr>
          <a:xfrm>
            <a:off x="1529591" y="4136989"/>
            <a:ext cx="6294601" cy="2246769"/>
          </a:xfrm>
          <a:prstGeom prst="rect">
            <a:avLst/>
          </a:prstGeom>
          <a:noFill/>
        </p:spPr>
        <p:txBody>
          <a:bodyPr wrap="square" rtlCol="0">
            <a:spAutoFit/>
          </a:bodyPr>
          <a:lstStyle/>
          <a:p>
            <a:r>
              <a:rPr lang="de-DE" sz="1400" b="1" i="0" dirty="0">
                <a:effectLst/>
              </a:rPr>
              <a:t>1886</a:t>
            </a:r>
            <a:endParaRPr lang="de-DE" sz="1400" b="0" i="0" dirty="0">
              <a:effectLst/>
            </a:endParaRPr>
          </a:p>
          <a:p>
            <a:endParaRPr lang="de-DE" sz="1400" u="none" strike="noStrike" dirty="0"/>
          </a:p>
          <a:p>
            <a:r>
              <a:rPr lang="de-DE" sz="1400" b="0" i="0" u="none" strike="noStrike" dirty="0">
                <a:effectLst/>
              </a:rPr>
              <a:t>Richard von Krafft-Ebing</a:t>
            </a:r>
            <a:r>
              <a:rPr lang="de-DE" sz="1400" b="0" i="0" dirty="0">
                <a:effectLst/>
              </a:rPr>
              <a:t> publiziert seine richtungsweisende und einflussreiche </a:t>
            </a:r>
            <a:r>
              <a:rPr lang="de-DE" sz="1400" b="0" i="1" u="none" strike="noStrike" dirty="0">
                <a:effectLst/>
              </a:rPr>
              <a:t>Psychopathia Sexualis</a:t>
            </a:r>
            <a:r>
              <a:rPr lang="de-DE" sz="1400" b="0" i="0" dirty="0">
                <a:effectLst/>
              </a:rPr>
              <a:t>, die die gleichgeschlechtlich orientierte Sexualität als eine degenerative Störung beschreibt. In England wird der </a:t>
            </a:r>
            <a:r>
              <a:rPr lang="de-DE" sz="1400" b="0" i="1" dirty="0" err="1">
                <a:effectLst/>
              </a:rPr>
              <a:t>Criminal</a:t>
            </a:r>
            <a:r>
              <a:rPr lang="de-DE" sz="1400" b="0" i="1" dirty="0">
                <a:effectLst/>
              </a:rPr>
              <a:t> Law Amendment Act of 1885</a:t>
            </a:r>
            <a:r>
              <a:rPr lang="de-DE" sz="1400" b="0" i="0" dirty="0">
                <a:effectLst/>
              </a:rPr>
              <a:t> (Zusatz des Strafgesetzbuches), der sexuelle Beziehungen zwischen Männern, aber nicht zwischen Frauen unter Strafe stellt, durch die Zustimmung der Königin </a:t>
            </a:r>
            <a:r>
              <a:rPr lang="de-DE" sz="1400" b="0" i="0" u="none" strike="noStrike" dirty="0">
                <a:effectLst/>
              </a:rPr>
              <a:t>Victoria</a:t>
            </a:r>
            <a:r>
              <a:rPr lang="de-DE" sz="1400" b="0" i="0" dirty="0">
                <a:effectLst/>
              </a:rPr>
              <a:t> (</a:t>
            </a:r>
            <a:r>
              <a:rPr lang="de-DE" sz="1400" b="0" i="0" u="none" strike="noStrike" dirty="0">
                <a:effectLst/>
              </a:rPr>
              <a:t>Royal </a:t>
            </a:r>
            <a:r>
              <a:rPr lang="de-DE" sz="1400" b="0" i="0" u="none" strike="noStrike" dirty="0" err="1">
                <a:effectLst/>
              </a:rPr>
              <a:t>Assent</a:t>
            </a:r>
            <a:r>
              <a:rPr lang="de-DE" sz="1400" b="0" i="0" dirty="0">
                <a:effectLst/>
              </a:rPr>
              <a:t>) gültig. </a:t>
            </a:r>
            <a:r>
              <a:rPr lang="de-DE" sz="1400" b="0" i="0" u="none" strike="noStrike" dirty="0">
                <a:effectLst/>
              </a:rPr>
              <a:t>Argentinien</a:t>
            </a:r>
            <a:r>
              <a:rPr lang="de-DE" sz="1400" b="0" i="0" dirty="0">
                <a:effectLst/>
              </a:rPr>
              <a:t> entkriminalisiert die Homosexualität, während Portugal homosexuelle Handlungen wieder unter Strafe stellt.</a:t>
            </a:r>
            <a:endParaRPr lang="de-DE" sz="1400" dirty="0"/>
          </a:p>
        </p:txBody>
      </p:sp>
      <p:sp>
        <p:nvSpPr>
          <p:cNvPr id="11" name="Textfeld 10">
            <a:extLst>
              <a:ext uri="{FF2B5EF4-FFF2-40B4-BE49-F238E27FC236}">
                <a16:creationId xmlns:a16="http://schemas.microsoft.com/office/drawing/2014/main" id="{77A571FC-309D-1321-4C15-EC89FB825D55}"/>
              </a:ext>
            </a:extLst>
          </p:cNvPr>
          <p:cNvSpPr txBox="1"/>
          <p:nvPr/>
        </p:nvSpPr>
        <p:spPr>
          <a:xfrm>
            <a:off x="816185" y="1477371"/>
            <a:ext cx="2907792" cy="2246769"/>
          </a:xfrm>
          <a:prstGeom prst="rect">
            <a:avLst/>
          </a:prstGeom>
          <a:noFill/>
        </p:spPr>
        <p:txBody>
          <a:bodyPr wrap="square" rtlCol="0">
            <a:spAutoFit/>
          </a:bodyPr>
          <a:lstStyle/>
          <a:p>
            <a:r>
              <a:rPr lang="de-DE" sz="1400" b="1" i="0" dirty="0">
                <a:solidFill>
                  <a:srgbClr val="202122"/>
                </a:solidFill>
                <a:effectLst/>
              </a:rPr>
              <a:t>Mai 1873</a:t>
            </a:r>
          </a:p>
          <a:p>
            <a:endParaRPr lang="de-DE" sz="1400" b="1" dirty="0">
              <a:solidFill>
                <a:srgbClr val="202122"/>
              </a:solidFill>
            </a:endParaRPr>
          </a:p>
          <a:p>
            <a:r>
              <a:rPr lang="de-DE" sz="1400" b="0" i="0" dirty="0">
                <a:solidFill>
                  <a:srgbClr val="202122"/>
                </a:solidFill>
                <a:effectLst/>
              </a:rPr>
              <a:t>Als Teil einer Kampagne, um das Land zu „modernisieren“ und die nationale Wiederbelebung zu fördern, macht die </a:t>
            </a:r>
            <a:r>
              <a:rPr lang="de-DE" sz="1400" b="0" i="0" u="none" strike="noStrike" dirty="0">
                <a:effectLst/>
              </a:rPr>
              <a:t>Meiji</a:t>
            </a:r>
            <a:r>
              <a:rPr lang="de-DE" sz="1400" b="0" i="0" dirty="0">
                <a:effectLst/>
              </a:rPr>
              <a:t>-Regierung</a:t>
            </a:r>
            <a:r>
              <a:rPr lang="de-DE" sz="1400" b="0" i="0" dirty="0">
                <a:solidFill>
                  <a:srgbClr val="202122"/>
                </a:solidFill>
                <a:effectLst/>
              </a:rPr>
              <a:t> einvernehmlichen Geschlechtsverkehr zwischen Männern zum ersten Mal in der japanischen Geschichte strafbar.</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FB79864E-4D25-3773-9B9D-7BA14C8D83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422966" y="3711940"/>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8A2820B5-3B6B-9816-3495-D8DAE8A5EE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792030"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8DA569AE-2A0F-40F9-7159-84EC8EA607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643520" y="3726248"/>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98EC9C93-F067-F4B2-F9E3-FC90B8DC04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29717" y="3726248"/>
            <a:ext cx="368296" cy="368296"/>
          </a:xfrm>
          <a:prstGeom prst="rect">
            <a:avLst/>
          </a:prstGeom>
        </p:spPr>
      </p:pic>
      <p:sp>
        <p:nvSpPr>
          <p:cNvPr id="3" name="Foliennummernplatzhalter 2">
            <a:extLst>
              <a:ext uri="{FF2B5EF4-FFF2-40B4-BE49-F238E27FC236}">
                <a16:creationId xmlns:a16="http://schemas.microsoft.com/office/drawing/2014/main" id="{2AB0F69A-DD91-A979-3143-36E8627E50D3}"/>
              </a:ext>
            </a:extLst>
          </p:cNvPr>
          <p:cNvSpPr>
            <a:spLocks noGrp="1"/>
          </p:cNvSpPr>
          <p:nvPr>
            <p:ph type="sldNum" sz="quarter" idx="12"/>
          </p:nvPr>
        </p:nvSpPr>
        <p:spPr/>
        <p:txBody>
          <a:bodyPr/>
          <a:lstStyle/>
          <a:p>
            <a:fld id="{F8611F37-E403-4212-8973-081E8AB0D430}" type="slidenum">
              <a:rPr lang="de-DE" smtClean="0"/>
              <a:t>24</a:t>
            </a:fld>
            <a:endParaRPr lang="de-DE"/>
          </a:p>
        </p:txBody>
      </p:sp>
    </p:spTree>
    <p:extLst>
      <p:ext uri="{BB962C8B-B14F-4D97-AF65-F5344CB8AC3E}">
        <p14:creationId xmlns:p14="http://schemas.microsoft.com/office/powerpoint/2010/main" val="29189350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4" name="Textfeld 3">
            <a:extLst>
              <a:ext uri="{FF2B5EF4-FFF2-40B4-BE49-F238E27FC236}">
                <a16:creationId xmlns:a16="http://schemas.microsoft.com/office/drawing/2014/main" id="{AD4A992F-E980-75A1-D382-B5421A453822}"/>
              </a:ext>
            </a:extLst>
          </p:cNvPr>
          <p:cNvSpPr txBox="1"/>
          <p:nvPr/>
        </p:nvSpPr>
        <p:spPr>
          <a:xfrm>
            <a:off x="7833158" y="806501"/>
            <a:ext cx="3807457" cy="2893100"/>
          </a:xfrm>
          <a:prstGeom prst="rect">
            <a:avLst/>
          </a:prstGeom>
          <a:noFill/>
        </p:spPr>
        <p:txBody>
          <a:bodyPr wrap="square" rtlCol="0">
            <a:spAutoFit/>
          </a:bodyPr>
          <a:lstStyle/>
          <a:p>
            <a:r>
              <a:rPr lang="de-DE" sz="1400" b="1" i="0" dirty="0">
                <a:effectLst/>
              </a:rPr>
              <a:t>1897</a:t>
            </a:r>
            <a:endParaRPr lang="de-DE" sz="1400" b="1" dirty="0"/>
          </a:p>
          <a:p>
            <a:endParaRPr lang="de-DE" sz="1400" b="1" i="0" u="none" strike="noStrike" dirty="0">
              <a:effectLst/>
            </a:endParaRPr>
          </a:p>
          <a:p>
            <a:r>
              <a:rPr lang="de-DE" sz="1400" b="0" i="0" u="none" strike="noStrike" dirty="0">
                <a:effectLst/>
              </a:rPr>
              <a:t>Magnus Hirschfeld</a:t>
            </a:r>
            <a:r>
              <a:rPr lang="de-DE" sz="1400" b="0" i="0" dirty="0">
                <a:effectLst/>
              </a:rPr>
              <a:t> gründet am 14. Mai das </a:t>
            </a:r>
            <a:r>
              <a:rPr lang="de-DE" sz="1400" b="0" i="0" u="none" strike="noStrike" dirty="0">
                <a:effectLst/>
              </a:rPr>
              <a:t>Wissenschaftlich-humanitäre Komitee</a:t>
            </a:r>
            <a:r>
              <a:rPr lang="de-DE" sz="1400" b="0" i="0" dirty="0">
                <a:effectLst/>
              </a:rPr>
              <a:t>, um die Förderung homosexueller Rechte und die Aufhebung des Paragraphen 175 zu organisieren. </a:t>
            </a:r>
            <a:r>
              <a:rPr lang="de-DE" sz="1400" b="0" i="0" u="none" strike="noStrike" dirty="0">
                <a:effectLst/>
              </a:rPr>
              <a:t>George Cecil Ives</a:t>
            </a:r>
            <a:r>
              <a:rPr lang="de-DE" sz="1400" b="0" i="0" dirty="0">
                <a:effectLst/>
              </a:rPr>
              <a:t> organisiert die erste Gruppe für homosexuelle Rechte in England, den </a:t>
            </a:r>
            <a:r>
              <a:rPr lang="de-DE" sz="1400" b="0" i="0" u="none" strike="noStrike" dirty="0">
                <a:effectLst/>
              </a:rPr>
              <a:t>Orden von Chaeronea</a:t>
            </a:r>
            <a:r>
              <a:rPr lang="de-DE" sz="1400" b="0" i="0" dirty="0">
                <a:effectLst/>
              </a:rPr>
              <a:t>. </a:t>
            </a:r>
            <a:r>
              <a:rPr lang="de-DE" sz="1400" b="0" i="0" u="none" strike="noStrike" dirty="0">
                <a:effectLst/>
              </a:rPr>
              <a:t>Oscar Wilde</a:t>
            </a:r>
            <a:r>
              <a:rPr lang="de-DE" sz="1400" b="0" i="0" dirty="0">
                <a:effectLst/>
              </a:rPr>
              <a:t> wird aus dem Gefängnis entlassen und verbringt den dreijährigen Rest seines Lebens im selbstauferlegten Exil in Frankreich und Italien.</a:t>
            </a:r>
            <a:endParaRPr lang="de-DE" sz="1400" dirty="0"/>
          </a:p>
        </p:txBody>
      </p:sp>
      <p:sp>
        <p:nvSpPr>
          <p:cNvPr id="6" name="Textfeld 5">
            <a:extLst>
              <a:ext uri="{FF2B5EF4-FFF2-40B4-BE49-F238E27FC236}">
                <a16:creationId xmlns:a16="http://schemas.microsoft.com/office/drawing/2014/main" id="{7484C86F-15B8-F636-BC6D-FF157B16288F}"/>
              </a:ext>
            </a:extLst>
          </p:cNvPr>
          <p:cNvSpPr txBox="1"/>
          <p:nvPr/>
        </p:nvSpPr>
        <p:spPr>
          <a:xfrm>
            <a:off x="6569224" y="4180717"/>
            <a:ext cx="3600400" cy="2246769"/>
          </a:xfrm>
          <a:prstGeom prst="rect">
            <a:avLst/>
          </a:prstGeom>
          <a:noFill/>
        </p:spPr>
        <p:txBody>
          <a:bodyPr wrap="square" rtlCol="0">
            <a:spAutoFit/>
          </a:bodyPr>
          <a:lstStyle/>
          <a:p>
            <a:r>
              <a:rPr lang="de-DE" sz="1400" b="1" i="0" dirty="0">
                <a:effectLst/>
              </a:rPr>
              <a:t>1896</a:t>
            </a:r>
            <a:endParaRPr lang="de-DE" sz="1400" b="1" dirty="0"/>
          </a:p>
          <a:p>
            <a:endParaRPr lang="de-DE" sz="1400" b="1" i="0" dirty="0">
              <a:effectLst/>
            </a:endParaRPr>
          </a:p>
          <a:p>
            <a:r>
              <a:rPr lang="de-DE" sz="1400" b="0" i="0" dirty="0">
                <a:effectLst/>
              </a:rPr>
              <a:t>Das erste erfolgreiche regelmäßig erscheinende Magazin für Homosexuelle in Deutschland </a:t>
            </a:r>
            <a:r>
              <a:rPr lang="de-DE" sz="1400" b="0" i="1" dirty="0">
                <a:effectLst/>
              </a:rPr>
              <a:t>Der Eigene</a:t>
            </a:r>
            <a:r>
              <a:rPr lang="de-DE" sz="1400" b="0" i="0" dirty="0">
                <a:effectLst/>
              </a:rPr>
              <a:t> wird erstmals auf </a:t>
            </a:r>
            <a:r>
              <a:rPr lang="de-DE" sz="1400" b="0" i="0" u="none" strike="noStrike" dirty="0">
                <a:effectLst/>
              </a:rPr>
              <a:t>Staten Island</a:t>
            </a:r>
            <a:r>
              <a:rPr lang="de-DE" sz="1400" b="0" i="0" dirty="0">
                <a:effectLst/>
              </a:rPr>
              <a:t>, New York, verlegt. </a:t>
            </a:r>
            <a:r>
              <a:rPr lang="de-DE" sz="1400" b="0" i="0" u="none" strike="noStrike" dirty="0">
                <a:effectLst/>
              </a:rPr>
              <a:t>Alice Austen</a:t>
            </a:r>
            <a:r>
              <a:rPr lang="de-DE" sz="1400" b="0" i="0" dirty="0">
                <a:effectLst/>
              </a:rPr>
              <a:t> beginnt das Leben einer kleinen Gruppe ihrer weiblichen Freunde und ihrer Geliebten Gertrude Tate fotografisch zu dokumentieren.</a:t>
            </a:r>
            <a:endParaRPr lang="de-DE" sz="1400" dirty="0"/>
          </a:p>
        </p:txBody>
      </p:sp>
      <p:sp>
        <p:nvSpPr>
          <p:cNvPr id="7" name="Textfeld 6">
            <a:extLst>
              <a:ext uri="{FF2B5EF4-FFF2-40B4-BE49-F238E27FC236}">
                <a16:creationId xmlns:a16="http://schemas.microsoft.com/office/drawing/2014/main" id="{5B4F0F47-3116-2EDB-C43D-F4D9C5F5C4D6}"/>
              </a:ext>
            </a:extLst>
          </p:cNvPr>
          <p:cNvSpPr txBox="1"/>
          <p:nvPr/>
        </p:nvSpPr>
        <p:spPr>
          <a:xfrm>
            <a:off x="3723977" y="1193839"/>
            <a:ext cx="2998056" cy="2462213"/>
          </a:xfrm>
          <a:prstGeom prst="rect">
            <a:avLst/>
          </a:prstGeom>
          <a:noFill/>
        </p:spPr>
        <p:txBody>
          <a:bodyPr wrap="square" rtlCol="0">
            <a:spAutoFit/>
          </a:bodyPr>
          <a:lstStyle/>
          <a:p>
            <a:r>
              <a:rPr lang="de-DE" sz="1400" b="1" i="0" dirty="0">
                <a:effectLst/>
              </a:rPr>
              <a:t>Januar 1895</a:t>
            </a:r>
            <a:endParaRPr lang="de-DE" sz="1400" b="1" dirty="0"/>
          </a:p>
          <a:p>
            <a:endParaRPr lang="de-DE" sz="1400" b="1" i="0" dirty="0">
              <a:effectLst/>
            </a:endParaRPr>
          </a:p>
          <a:p>
            <a:r>
              <a:rPr lang="de-DE" sz="1400" b="0" i="0" dirty="0">
                <a:effectLst/>
              </a:rPr>
              <a:t>Edward Carpenter veröffentlicht in aller Stille ein Pamphlet namens </a:t>
            </a:r>
            <a:r>
              <a:rPr lang="de-DE" sz="1400" b="0" i="1" dirty="0" err="1">
                <a:effectLst/>
              </a:rPr>
              <a:t>Homogenic</a:t>
            </a:r>
            <a:r>
              <a:rPr lang="de-DE" sz="1400" b="0" i="1" dirty="0">
                <a:effectLst/>
              </a:rPr>
              <a:t> Love and </a:t>
            </a:r>
            <a:r>
              <a:rPr lang="de-DE" sz="1400" b="0" i="1" dirty="0" err="1">
                <a:effectLst/>
              </a:rPr>
              <a:t>Its</a:t>
            </a:r>
            <a:r>
              <a:rPr lang="de-DE" sz="1400" b="0" i="1" dirty="0">
                <a:effectLst/>
              </a:rPr>
              <a:t> Place in Society</a:t>
            </a:r>
            <a:r>
              <a:rPr lang="de-DE" sz="1400" b="0" i="0" dirty="0">
                <a:effectLst/>
              </a:rPr>
              <a:t>, eines der ersten Dokumente, die betonen, dass die gleichgeschlechtliche Liebe und die Männer und Frauen, die diese praktizieren, einen positiven Beitrag zur Gesellschaft leisten.</a:t>
            </a:r>
            <a:endParaRPr lang="de-DE" sz="1400" dirty="0"/>
          </a:p>
        </p:txBody>
      </p:sp>
      <p:sp>
        <p:nvSpPr>
          <p:cNvPr id="9" name="Textfeld 8">
            <a:extLst>
              <a:ext uri="{FF2B5EF4-FFF2-40B4-BE49-F238E27FC236}">
                <a16:creationId xmlns:a16="http://schemas.microsoft.com/office/drawing/2014/main" id="{8D79E328-3BF5-63B8-8467-CFDCA0A7DA7E}"/>
              </a:ext>
            </a:extLst>
          </p:cNvPr>
          <p:cNvSpPr txBox="1"/>
          <p:nvPr/>
        </p:nvSpPr>
        <p:spPr>
          <a:xfrm>
            <a:off x="3723977" y="4179123"/>
            <a:ext cx="2755392" cy="2031325"/>
          </a:xfrm>
          <a:prstGeom prst="rect">
            <a:avLst/>
          </a:prstGeom>
          <a:noFill/>
        </p:spPr>
        <p:txBody>
          <a:bodyPr wrap="square" rtlCol="0">
            <a:spAutoFit/>
          </a:bodyPr>
          <a:lstStyle/>
          <a:p>
            <a:r>
              <a:rPr lang="de-DE" sz="1400" b="1" i="0" dirty="0">
                <a:effectLst/>
              </a:rPr>
              <a:t>1895</a:t>
            </a:r>
            <a:endParaRPr lang="de-DE" sz="1400" b="1" dirty="0"/>
          </a:p>
          <a:p>
            <a:endParaRPr lang="de-DE" sz="1400" b="1" i="0" dirty="0">
              <a:effectLst/>
            </a:endParaRPr>
          </a:p>
          <a:p>
            <a:r>
              <a:rPr lang="de-DE" sz="1400" b="0" i="0" dirty="0">
                <a:effectLst/>
              </a:rPr>
              <a:t>Der Prozess gegen </a:t>
            </a:r>
            <a:r>
              <a:rPr lang="de-DE" sz="1400" b="0" i="0" u="none" strike="noStrike" dirty="0">
                <a:effectLst/>
              </a:rPr>
              <a:t>Oscar Wilde</a:t>
            </a:r>
            <a:r>
              <a:rPr lang="de-DE" sz="1400" b="0" i="0" dirty="0">
                <a:effectLst/>
              </a:rPr>
              <a:t> endet mit seiner Verurteilung zu zwei Jahren Haft wegen „</a:t>
            </a:r>
            <a:r>
              <a:rPr lang="de-DE" sz="1400" b="0" i="0" u="none" strike="noStrike" dirty="0">
                <a:effectLst/>
              </a:rPr>
              <a:t>grob unsittlichen Verhaltens</a:t>
            </a:r>
            <a:r>
              <a:rPr lang="de-DE" sz="1400" b="0" i="0" dirty="0">
                <a:effectLst/>
              </a:rPr>
              <a:t>“ nach den Vorgaben des </a:t>
            </a:r>
            <a:r>
              <a:rPr lang="de-DE" sz="1400" b="0" i="0" dirty="0" err="1">
                <a:effectLst/>
              </a:rPr>
              <a:t>Criminal</a:t>
            </a:r>
            <a:r>
              <a:rPr lang="de-DE" sz="1400" b="0" i="0" dirty="0">
                <a:effectLst/>
              </a:rPr>
              <a:t> Law Amendment Act von 1885</a:t>
            </a:r>
            <a:endParaRPr lang="de-DE" sz="1400" dirty="0"/>
          </a:p>
        </p:txBody>
      </p:sp>
      <p:sp>
        <p:nvSpPr>
          <p:cNvPr id="10" name="Textfeld 9">
            <a:extLst>
              <a:ext uri="{FF2B5EF4-FFF2-40B4-BE49-F238E27FC236}">
                <a16:creationId xmlns:a16="http://schemas.microsoft.com/office/drawing/2014/main" id="{480E8059-8D73-F268-7FA2-A727CC145D0A}"/>
              </a:ext>
            </a:extLst>
          </p:cNvPr>
          <p:cNvSpPr txBox="1"/>
          <p:nvPr/>
        </p:nvSpPr>
        <p:spPr>
          <a:xfrm>
            <a:off x="720394" y="4178673"/>
            <a:ext cx="2755392" cy="2246769"/>
          </a:xfrm>
          <a:prstGeom prst="rect">
            <a:avLst/>
          </a:prstGeom>
          <a:noFill/>
        </p:spPr>
        <p:txBody>
          <a:bodyPr wrap="square" rtlCol="0">
            <a:spAutoFit/>
          </a:bodyPr>
          <a:lstStyle/>
          <a:p>
            <a:r>
              <a:rPr lang="de-DE" sz="1400" b="1" i="0" dirty="0">
                <a:effectLst/>
              </a:rPr>
              <a:t>1892</a:t>
            </a:r>
            <a:endParaRPr lang="de-DE" sz="1400" b="1" dirty="0"/>
          </a:p>
          <a:p>
            <a:endParaRPr lang="de-DE" sz="1400" b="1" i="0" dirty="0">
              <a:effectLst/>
            </a:endParaRPr>
          </a:p>
          <a:p>
            <a:r>
              <a:rPr lang="de-DE" sz="1400" b="0" i="0" dirty="0">
                <a:effectLst/>
              </a:rPr>
              <a:t>Die Begriffe „</a:t>
            </a:r>
            <a:r>
              <a:rPr lang="de-DE" sz="1400" b="0" i="0" u="none" strike="noStrike" dirty="0">
                <a:effectLst/>
              </a:rPr>
              <a:t>bisexuell</a:t>
            </a:r>
            <a:r>
              <a:rPr lang="de-DE" sz="1400" b="0" i="0" dirty="0">
                <a:effectLst/>
              </a:rPr>
              <a:t>“ und „</a:t>
            </a:r>
            <a:r>
              <a:rPr lang="de-DE" sz="1400" b="0" i="0" u="none" strike="noStrike" dirty="0">
                <a:effectLst/>
              </a:rPr>
              <a:t>heterosexuell</a:t>
            </a:r>
            <a:r>
              <a:rPr lang="de-DE" sz="1400" b="0" i="0" dirty="0">
                <a:effectLst/>
              </a:rPr>
              <a:t>“ werden in der Übersetzung von Krafft-Ebings </a:t>
            </a:r>
            <a:r>
              <a:rPr lang="de-DE" sz="1400" b="0" i="1" dirty="0">
                <a:effectLst/>
              </a:rPr>
              <a:t>Psychopathia Sexualis</a:t>
            </a:r>
            <a:r>
              <a:rPr lang="de-DE" sz="1400" b="0" i="0" dirty="0">
                <a:effectLst/>
              </a:rPr>
              <a:t> durch Charles Gilbert </a:t>
            </a:r>
            <a:r>
              <a:rPr lang="de-DE" sz="1400" b="0" i="0" dirty="0" err="1">
                <a:effectLst/>
              </a:rPr>
              <a:t>Chaddock</a:t>
            </a:r>
            <a:r>
              <a:rPr lang="de-DE" sz="1400" b="0" i="0" dirty="0">
                <a:effectLst/>
              </a:rPr>
              <a:t> erstmals auf Englisch in ihrer heutigen Bedeutung verwendet.</a:t>
            </a:r>
            <a:endParaRPr lang="de-DE" sz="1400" dirty="0"/>
          </a:p>
        </p:txBody>
      </p:sp>
      <p:sp>
        <p:nvSpPr>
          <p:cNvPr id="11" name="Foliennummernplatzhalter 10">
            <a:extLst>
              <a:ext uri="{FF2B5EF4-FFF2-40B4-BE49-F238E27FC236}">
                <a16:creationId xmlns:a16="http://schemas.microsoft.com/office/drawing/2014/main" id="{A78996BA-89C9-99BA-AB82-27C8DC50DF6A}"/>
              </a:ext>
            </a:extLst>
          </p:cNvPr>
          <p:cNvSpPr>
            <a:spLocks noGrp="1"/>
          </p:cNvSpPr>
          <p:nvPr>
            <p:ph type="sldNum" sz="quarter" idx="12"/>
          </p:nvPr>
        </p:nvSpPr>
        <p:spPr/>
        <p:txBody>
          <a:bodyPr/>
          <a:lstStyle/>
          <a:p>
            <a:fld id="{F8611F37-E403-4212-8973-081E8AB0D430}" type="slidenum">
              <a:rPr lang="de-DE" smtClean="0"/>
              <a:t>25</a:t>
            </a:fld>
            <a:endParaRPr lang="de-DE"/>
          </a:p>
        </p:txBody>
      </p:sp>
      <p:pic>
        <p:nvPicPr>
          <p:cNvPr id="13" name="Grafik 12" descr="Ein Bild, das Grafiken, Kreis, Symbol, Schrift enthält.&#10;&#10;Automatisch generierte Beschreibung">
            <a:extLst>
              <a:ext uri="{FF2B5EF4-FFF2-40B4-BE49-F238E27FC236}">
                <a16:creationId xmlns:a16="http://schemas.microsoft.com/office/drawing/2014/main" id="{054FBCB3-E786-6B4A-4DDC-951DF7548A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969252" y="3717701"/>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4E5DE5A0-F11A-552F-66C3-6A9D9D1370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663808" y="3715206"/>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E5ED80AD-9B73-A64D-4905-277969273C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854452" y="3715206"/>
            <a:ext cx="368296" cy="368296"/>
          </a:xfrm>
          <a:prstGeom prst="rect">
            <a:avLst/>
          </a:prstGeom>
        </p:spPr>
      </p:pic>
      <p:pic>
        <p:nvPicPr>
          <p:cNvPr id="16" name="Grafik 15" descr="Ein Bild, das Grafiken, Kreis, Symbol, Schrift enthält.&#10;&#10;Automatisch generierte Beschreibung">
            <a:extLst>
              <a:ext uri="{FF2B5EF4-FFF2-40B4-BE49-F238E27FC236}">
                <a16:creationId xmlns:a16="http://schemas.microsoft.com/office/drawing/2014/main" id="{02E0AFC7-3015-9067-DC02-4C10906F67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83432" y="3715206"/>
            <a:ext cx="368296" cy="368296"/>
          </a:xfrm>
          <a:prstGeom prst="rect">
            <a:avLst/>
          </a:prstGeom>
        </p:spPr>
      </p:pic>
      <p:pic>
        <p:nvPicPr>
          <p:cNvPr id="1026" name="Picture 2" descr="Psychopathia Sexualis eBook von Richard von Krafft-Ebing – EPUB | Rakuten  Kobo Deutschland">
            <a:extLst>
              <a:ext uri="{FF2B5EF4-FFF2-40B4-BE49-F238E27FC236}">
                <a16:creationId xmlns:a16="http://schemas.microsoft.com/office/drawing/2014/main" id="{E2620C7A-BC9C-E87C-C29B-080CA6F686F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22230" y="1318741"/>
            <a:ext cx="1474238" cy="22098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792168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11558" y="3715206"/>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7484682" y="820677"/>
            <a:ext cx="3969725" cy="2893100"/>
          </a:xfrm>
          <a:prstGeom prst="rect">
            <a:avLst/>
          </a:prstGeom>
          <a:noFill/>
        </p:spPr>
        <p:txBody>
          <a:bodyPr wrap="square" rtlCol="0">
            <a:spAutoFit/>
          </a:bodyPr>
          <a:lstStyle/>
          <a:p>
            <a:r>
              <a:rPr lang="de-DE" sz="1400" b="1" i="0" dirty="0">
                <a:effectLst/>
              </a:rPr>
              <a:t>1904</a:t>
            </a:r>
          </a:p>
          <a:p>
            <a:endParaRPr lang="de-DE" sz="1400" b="1" dirty="0"/>
          </a:p>
          <a:p>
            <a:r>
              <a:rPr lang="de-DE" sz="1400" b="0" i="0" dirty="0">
                <a:effectLst/>
              </a:rPr>
              <a:t>Im Januar verbannt Kaiser </a:t>
            </a:r>
            <a:r>
              <a:rPr lang="de-DE" sz="1400" b="0" i="0" u="none" strike="noStrike" dirty="0">
                <a:effectLst/>
              </a:rPr>
              <a:t>Franz Joseph I. von Österreich</a:t>
            </a:r>
            <a:r>
              <a:rPr lang="de-DE" sz="1400" b="0" i="0" dirty="0">
                <a:effectLst/>
              </a:rPr>
              <a:t> seinen schwulen Bruder </a:t>
            </a:r>
            <a:r>
              <a:rPr lang="de-DE" sz="1400" b="0" i="0" u="none" strike="noStrike" dirty="0">
                <a:effectLst/>
              </a:rPr>
              <a:t>Ludwig Viktor</a:t>
            </a:r>
            <a:r>
              <a:rPr lang="de-DE" sz="1400" b="0" i="0" dirty="0">
                <a:effectLst/>
              </a:rPr>
              <a:t> aus Wien. Am 9. Oktober schlägt die Frauenrechtlerin </a:t>
            </a:r>
            <a:r>
              <a:rPr lang="de-DE" sz="1400" b="0" i="0" u="none" strike="noStrike" dirty="0">
                <a:effectLst/>
              </a:rPr>
              <a:t>Theo Anna Sprüngli</a:t>
            </a:r>
            <a:r>
              <a:rPr lang="de-DE" sz="1400" b="0" i="0" dirty="0">
                <a:effectLst/>
              </a:rPr>
              <a:t> (1880–1953) in einer Rede vor dem Wissenschaftlich-Humanitären Komitee in Berlin unter ihrem Pseudonym Anna </a:t>
            </a:r>
            <a:r>
              <a:rPr lang="de-DE" sz="1400" b="0" i="0" dirty="0" err="1">
                <a:effectLst/>
              </a:rPr>
              <a:t>Rüling</a:t>
            </a:r>
            <a:r>
              <a:rPr lang="de-DE" sz="1400" b="0" i="0" dirty="0">
                <a:effectLst/>
              </a:rPr>
              <a:t> eine Vereinigung der </a:t>
            </a:r>
            <a:r>
              <a:rPr lang="de-DE" sz="1400" b="0" i="0" u="none" strike="noStrike" dirty="0">
                <a:effectLst/>
              </a:rPr>
              <a:t>Feministinnen</a:t>
            </a:r>
            <a:r>
              <a:rPr lang="de-DE" sz="1400" b="0" i="0" dirty="0">
                <a:effectLst/>
              </a:rPr>
              <a:t> mit den „</a:t>
            </a:r>
            <a:r>
              <a:rPr lang="de-DE" sz="1400" b="0" i="0" dirty="0" err="1">
                <a:effectLst/>
              </a:rPr>
              <a:t>uranischen</a:t>
            </a:r>
            <a:r>
              <a:rPr lang="de-DE" sz="1400" b="0" i="0" dirty="0">
                <a:effectLst/>
              </a:rPr>
              <a:t>“ Männern und Frauen vor, um die ähnlichen Interessen der beiden Bewegungen in ihrem Kampf für soziale Reformen voranzubringen</a:t>
            </a:r>
            <a:endParaRPr lang="de-DE" sz="1400" dirty="0"/>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26</a:t>
            </a:fld>
            <a:endParaRPr lang="de-DE"/>
          </a:p>
        </p:txBody>
      </p:sp>
      <p:sp>
        <p:nvSpPr>
          <p:cNvPr id="9" name="Textfeld 8">
            <a:extLst>
              <a:ext uri="{FF2B5EF4-FFF2-40B4-BE49-F238E27FC236}">
                <a16:creationId xmlns:a16="http://schemas.microsoft.com/office/drawing/2014/main" id="{5C082BC3-6482-F2E9-2B69-46B884A9E1C8}"/>
              </a:ext>
            </a:extLst>
          </p:cNvPr>
          <p:cNvSpPr txBox="1"/>
          <p:nvPr/>
        </p:nvSpPr>
        <p:spPr>
          <a:xfrm>
            <a:off x="5743759" y="4047465"/>
            <a:ext cx="4234206" cy="2462213"/>
          </a:xfrm>
          <a:prstGeom prst="rect">
            <a:avLst/>
          </a:prstGeom>
          <a:noFill/>
        </p:spPr>
        <p:txBody>
          <a:bodyPr wrap="square" rtlCol="0">
            <a:spAutoFit/>
          </a:bodyPr>
          <a:lstStyle/>
          <a:p>
            <a:r>
              <a:rPr lang="de-DE" sz="1400" b="1" i="0" dirty="0">
                <a:effectLst/>
              </a:rPr>
              <a:t>21. Februar 1903</a:t>
            </a:r>
          </a:p>
          <a:p>
            <a:endParaRPr lang="de-DE" sz="1400" b="1" dirty="0"/>
          </a:p>
          <a:p>
            <a:r>
              <a:rPr lang="de-DE" sz="1400" b="0" i="0" dirty="0">
                <a:effectLst/>
              </a:rPr>
              <a:t>In </a:t>
            </a:r>
            <a:r>
              <a:rPr lang="de-DE" sz="1400" b="0" i="0" u="none" strike="noStrike" dirty="0">
                <a:effectLst/>
              </a:rPr>
              <a:t>New York City</a:t>
            </a:r>
            <a:r>
              <a:rPr lang="de-DE" sz="1400" b="0" i="0" dirty="0">
                <a:effectLst/>
              </a:rPr>
              <a:t> wird von der New Yorker Polizei am 21. Februar die erste in den USA protokollierte Razzia in einem gleichgeschlechtlich veranlagten </a:t>
            </a:r>
            <a:r>
              <a:rPr lang="de-DE" sz="1400" b="0" i="0" u="none" strike="noStrike" dirty="0">
                <a:effectLst/>
              </a:rPr>
              <a:t>Badehaus</a:t>
            </a:r>
            <a:r>
              <a:rPr lang="de-DE" sz="1400" b="0" i="0" dirty="0">
                <a:effectLst/>
              </a:rPr>
              <a:t>, dem </a:t>
            </a:r>
            <a:r>
              <a:rPr lang="de-DE" sz="1400" b="0" i="1" dirty="0" err="1">
                <a:effectLst/>
              </a:rPr>
              <a:t>Ariston</a:t>
            </a:r>
            <a:r>
              <a:rPr lang="de-DE" sz="1400" b="0" i="1" dirty="0">
                <a:effectLst/>
              </a:rPr>
              <a:t> Hotel Baths</a:t>
            </a:r>
            <a:r>
              <a:rPr lang="de-DE" sz="1400" b="0" i="0" dirty="0">
                <a:effectLst/>
              </a:rPr>
              <a:t>, durchgeführt. 26 der 78 vorgefundenen Männer werden verhaftet, 12 wegen Vergehen gegen das Sodomie-Gesetz vor Gericht gestellt, und 7 von ihnen erhalten Gefängnisstrafen zwischen 4 und 20 Jahren.</a:t>
            </a:r>
            <a:endParaRPr lang="de-DE" sz="1400" dirty="0"/>
          </a:p>
        </p:txBody>
      </p:sp>
      <p:sp>
        <p:nvSpPr>
          <p:cNvPr id="10" name="Textfeld 9">
            <a:extLst>
              <a:ext uri="{FF2B5EF4-FFF2-40B4-BE49-F238E27FC236}">
                <a16:creationId xmlns:a16="http://schemas.microsoft.com/office/drawing/2014/main" id="{E845473F-C407-0FD4-62ED-D5F88A8757BA}"/>
              </a:ext>
            </a:extLst>
          </p:cNvPr>
          <p:cNvSpPr txBox="1"/>
          <p:nvPr/>
        </p:nvSpPr>
        <p:spPr>
          <a:xfrm>
            <a:off x="4729290" y="1036121"/>
            <a:ext cx="2755392" cy="2677656"/>
          </a:xfrm>
          <a:prstGeom prst="rect">
            <a:avLst/>
          </a:prstGeom>
          <a:noFill/>
        </p:spPr>
        <p:txBody>
          <a:bodyPr wrap="square" rtlCol="0">
            <a:spAutoFit/>
          </a:bodyPr>
          <a:lstStyle/>
          <a:p>
            <a:r>
              <a:rPr lang="de-DE" sz="1400" b="1" i="0" dirty="0">
                <a:effectLst/>
              </a:rPr>
              <a:t>1901</a:t>
            </a:r>
          </a:p>
          <a:p>
            <a:endParaRPr lang="de-DE" sz="1400" b="1" dirty="0"/>
          </a:p>
          <a:p>
            <a:r>
              <a:rPr lang="de-DE" sz="1400" b="0" i="0" dirty="0">
                <a:effectLst/>
              </a:rPr>
              <a:t>Die österreichische Schriftstellerin Aimee Duc (Pseudonym von Minna Wettstein-Adelt) veröffentlicht </a:t>
            </a:r>
            <a:r>
              <a:rPr lang="de-DE" sz="1400" b="0" i="1" dirty="0">
                <a:effectLst/>
              </a:rPr>
              <a:t>Sind Es Frauen?</a:t>
            </a:r>
            <a:r>
              <a:rPr lang="de-DE" sz="1400" b="0" i="0" dirty="0">
                <a:effectLst/>
              </a:rPr>
              <a:t> einen Roman über eine Gruppe unabhängiger Frauen in Genf, eine der weltweit ersten positiven Darstellungen lesbischer Liebe.</a:t>
            </a:r>
            <a:endParaRPr lang="de-DE" sz="1400" dirty="0"/>
          </a:p>
        </p:txBody>
      </p:sp>
      <p:sp>
        <p:nvSpPr>
          <p:cNvPr id="11" name="Textfeld 10">
            <a:extLst>
              <a:ext uri="{FF2B5EF4-FFF2-40B4-BE49-F238E27FC236}">
                <a16:creationId xmlns:a16="http://schemas.microsoft.com/office/drawing/2014/main" id="{629828EE-259B-8152-C3B1-BF6D5A2B6673}"/>
              </a:ext>
            </a:extLst>
          </p:cNvPr>
          <p:cNvSpPr txBox="1"/>
          <p:nvPr/>
        </p:nvSpPr>
        <p:spPr>
          <a:xfrm>
            <a:off x="1459209" y="1175897"/>
            <a:ext cx="3270081" cy="2462213"/>
          </a:xfrm>
          <a:prstGeom prst="rect">
            <a:avLst/>
          </a:prstGeom>
          <a:noFill/>
        </p:spPr>
        <p:txBody>
          <a:bodyPr wrap="square" rtlCol="0">
            <a:spAutoFit/>
          </a:bodyPr>
          <a:lstStyle/>
          <a:p>
            <a:r>
              <a:rPr lang="de-DE" sz="1400" b="1" i="0" dirty="0">
                <a:effectLst/>
              </a:rPr>
              <a:t>1900</a:t>
            </a:r>
          </a:p>
          <a:p>
            <a:endParaRPr lang="de-DE" sz="1400" b="1" dirty="0"/>
          </a:p>
          <a:p>
            <a:r>
              <a:rPr lang="de-DE" sz="1400" b="0" i="0" dirty="0">
                <a:effectLst/>
              </a:rPr>
              <a:t>Die niederländische Wochenzeitung „Pst-Pst“ enthält einige der ersten Beispiele lesbischer Kontaktanzeigen. </a:t>
            </a:r>
            <a:r>
              <a:rPr lang="de-DE" sz="1400" b="0" i="0" u="none" strike="noStrike" dirty="0" err="1">
                <a:effectLst/>
              </a:rPr>
              <a:t>Elisar</a:t>
            </a:r>
            <a:r>
              <a:rPr lang="de-DE" sz="1400" b="0" i="0" u="none" strike="noStrike" dirty="0">
                <a:effectLst/>
              </a:rPr>
              <a:t> von </a:t>
            </a:r>
            <a:r>
              <a:rPr lang="de-DE" sz="1400" b="0" i="0" u="none" strike="noStrike" dirty="0" err="1">
                <a:effectLst/>
              </a:rPr>
              <a:t>Kupffer</a:t>
            </a:r>
            <a:r>
              <a:rPr lang="de-DE" sz="1400" b="0" i="0" dirty="0">
                <a:effectLst/>
              </a:rPr>
              <a:t> veröffentlicht die bahnbrechende Anthologie </a:t>
            </a:r>
            <a:r>
              <a:rPr lang="de-DE" sz="1400" b="0" i="1" dirty="0">
                <a:effectLst/>
              </a:rPr>
              <a:t>Freundesliebe</a:t>
            </a:r>
            <a:r>
              <a:rPr lang="de-DE" sz="1400" b="0" i="0" dirty="0">
                <a:effectLst/>
              </a:rPr>
              <a:t>, die Schriften über homoerotische Liebe aus der ganzen Welt vorstellt.</a:t>
            </a:r>
            <a:endParaRPr lang="de-DE" sz="1400" dirty="0"/>
          </a:p>
        </p:txBody>
      </p:sp>
      <p:sp>
        <p:nvSpPr>
          <p:cNvPr id="12" name="Textfeld 11">
            <a:extLst>
              <a:ext uri="{FF2B5EF4-FFF2-40B4-BE49-F238E27FC236}">
                <a16:creationId xmlns:a16="http://schemas.microsoft.com/office/drawing/2014/main" id="{F016E315-BF63-7416-68E5-FFFE89CB04AA}"/>
              </a:ext>
            </a:extLst>
          </p:cNvPr>
          <p:cNvSpPr txBox="1"/>
          <p:nvPr/>
        </p:nvSpPr>
        <p:spPr>
          <a:xfrm>
            <a:off x="738876" y="4040663"/>
            <a:ext cx="4637044" cy="2246769"/>
          </a:xfrm>
          <a:prstGeom prst="rect">
            <a:avLst/>
          </a:prstGeom>
          <a:noFill/>
        </p:spPr>
        <p:txBody>
          <a:bodyPr wrap="square" rtlCol="0">
            <a:spAutoFit/>
          </a:bodyPr>
          <a:lstStyle/>
          <a:p>
            <a:r>
              <a:rPr lang="de-DE" sz="1400" b="1" i="0" dirty="0">
                <a:effectLst/>
              </a:rPr>
              <a:t>13. Januar 1898</a:t>
            </a:r>
          </a:p>
          <a:p>
            <a:endParaRPr lang="de-DE" sz="1400" b="1" dirty="0"/>
          </a:p>
          <a:p>
            <a:r>
              <a:rPr lang="de-DE" sz="1400" b="0" i="0" dirty="0">
                <a:effectLst/>
              </a:rPr>
              <a:t>Der deutsche </a:t>
            </a:r>
            <a:r>
              <a:rPr lang="de-DE" sz="1400" b="0" i="0" u="none" strike="noStrike" dirty="0">
                <a:effectLst/>
              </a:rPr>
              <a:t>Reichstag</a:t>
            </a:r>
            <a:r>
              <a:rPr lang="de-DE" sz="1400" b="0" i="0" dirty="0">
                <a:effectLst/>
              </a:rPr>
              <a:t> debattiert eine Petition zur Aufhebung des Paragraphen 175, veranlasst von Hirschfeld und unterschrieben von Dutzenden prominenter Oppositionsführer unterschrieben, wird die Petition aber nur von einer politischen Partei im Reichstag unterstützt, der Sozialistischen Arbeiterpartei Deutschlands (die spätere </a:t>
            </a:r>
            <a:r>
              <a:rPr lang="de-DE" sz="1400" b="0" i="0" u="none" strike="noStrike" dirty="0">
                <a:effectLst/>
              </a:rPr>
              <a:t>SPD</a:t>
            </a:r>
            <a:r>
              <a:rPr lang="de-DE" sz="1400" b="0" i="0" dirty="0">
                <a:effectLst/>
              </a:rPr>
              <a:t>) geführt von </a:t>
            </a:r>
            <a:r>
              <a:rPr lang="de-DE" sz="1400" b="0" i="0" u="none" strike="noStrike" dirty="0">
                <a:effectLst/>
              </a:rPr>
              <a:t>August Bebel</a:t>
            </a:r>
            <a:r>
              <a:rPr lang="de-DE" sz="1400" b="0" i="0" dirty="0">
                <a:effectLst/>
              </a:rPr>
              <a:t>. Der Reformversuch scheitert.</a:t>
            </a:r>
            <a:endParaRPr lang="de-DE" sz="1400" dirty="0"/>
          </a:p>
        </p:txBody>
      </p:sp>
      <p:pic>
        <p:nvPicPr>
          <p:cNvPr id="13" name="Grafik 12" descr="Ein Bild, das Grafiken, Kreis, Symbol, Schrift enthält.&#10;&#10;Automatisch generierte Beschreibung">
            <a:extLst>
              <a:ext uri="{FF2B5EF4-FFF2-40B4-BE49-F238E27FC236}">
                <a16:creationId xmlns:a16="http://schemas.microsoft.com/office/drawing/2014/main" id="{1321DC37-E0FE-082D-FE17-5807BAEACA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574041" y="3713777"/>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00591B38-2818-9E66-2071-8600AED53C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05115" y="3702204"/>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DC9D25A7-7A06-EF2A-D3AA-5D01343674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911852" y="3702204"/>
            <a:ext cx="368296" cy="368296"/>
          </a:xfrm>
          <a:prstGeom prst="rect">
            <a:avLst/>
          </a:prstGeom>
        </p:spPr>
      </p:pic>
      <p:pic>
        <p:nvPicPr>
          <p:cNvPr id="16" name="Grafik 15" descr="Ein Bild, das Grafiken, Kreis, Symbol, Schrift enthält.&#10;&#10;Automatisch generierte Beschreibung">
            <a:extLst>
              <a:ext uri="{FF2B5EF4-FFF2-40B4-BE49-F238E27FC236}">
                <a16:creationId xmlns:a16="http://schemas.microsoft.com/office/drawing/2014/main" id="{4E534BBB-037F-1388-B032-D122012F8E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849942" y="3713777"/>
            <a:ext cx="368296" cy="368296"/>
          </a:xfrm>
          <a:prstGeom prst="rect">
            <a:avLst/>
          </a:prstGeom>
        </p:spPr>
      </p:pic>
    </p:spTree>
    <p:extLst>
      <p:ext uri="{BB962C8B-B14F-4D97-AF65-F5344CB8AC3E}">
        <p14:creationId xmlns:p14="http://schemas.microsoft.com/office/powerpoint/2010/main" val="32766199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35139" y="3743850"/>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27</a:t>
            </a:fld>
            <a:endParaRPr lang="de-DE"/>
          </a:p>
        </p:txBody>
      </p:sp>
      <p:sp>
        <p:nvSpPr>
          <p:cNvPr id="9" name="Textfeld 8">
            <a:extLst>
              <a:ext uri="{FF2B5EF4-FFF2-40B4-BE49-F238E27FC236}">
                <a16:creationId xmlns:a16="http://schemas.microsoft.com/office/drawing/2014/main" id="{B29949F7-DC72-CB5A-944A-F29002110739}"/>
              </a:ext>
            </a:extLst>
          </p:cNvPr>
          <p:cNvSpPr txBox="1"/>
          <p:nvPr/>
        </p:nvSpPr>
        <p:spPr>
          <a:xfrm>
            <a:off x="5469969" y="813294"/>
            <a:ext cx="5957237" cy="2893100"/>
          </a:xfrm>
          <a:prstGeom prst="rect">
            <a:avLst/>
          </a:prstGeom>
          <a:noFill/>
        </p:spPr>
        <p:txBody>
          <a:bodyPr wrap="square" rtlCol="0">
            <a:spAutoFit/>
          </a:bodyPr>
          <a:lstStyle/>
          <a:p>
            <a:r>
              <a:rPr lang="de-DE" sz="1400" b="1" i="0" dirty="0">
                <a:effectLst/>
              </a:rPr>
              <a:t>1907–1909:</a:t>
            </a:r>
            <a:r>
              <a:rPr lang="de-DE" sz="1400" b="0" i="0" dirty="0">
                <a:effectLst/>
              </a:rPr>
              <a:t> </a:t>
            </a:r>
          </a:p>
          <a:p>
            <a:endParaRPr lang="de-DE" sz="1400" dirty="0"/>
          </a:p>
          <a:p>
            <a:r>
              <a:rPr lang="de-DE" sz="1400" b="0" i="0" dirty="0">
                <a:effectLst/>
              </a:rPr>
              <a:t>Die </a:t>
            </a:r>
            <a:r>
              <a:rPr lang="de-DE" sz="1400" b="0" i="0" u="none" strike="noStrike" dirty="0">
                <a:effectLst/>
              </a:rPr>
              <a:t>Harden-Eulenburg-Affäre</a:t>
            </a:r>
            <a:r>
              <a:rPr lang="de-DE" sz="1400" b="0" i="0" dirty="0">
                <a:effectLst/>
              </a:rPr>
              <a:t> erregt weltweites Aufsehen und feuert die gesellschaftspolitische Debatte in Deutschland an. Neben seinem Freund </a:t>
            </a:r>
            <a:r>
              <a:rPr lang="de-DE" sz="1400" b="0" i="0" u="none" strike="noStrike" dirty="0">
                <a:effectLst/>
              </a:rPr>
              <a:t>Philipp zu Eulenburg</a:t>
            </a:r>
            <a:r>
              <a:rPr lang="de-DE" sz="1400" b="0" i="0" dirty="0">
                <a:effectLst/>
              </a:rPr>
              <a:t> wird auch Kaiser </a:t>
            </a:r>
            <a:r>
              <a:rPr lang="de-DE" sz="1400" b="0" i="0" u="none" strike="noStrike" dirty="0">
                <a:effectLst/>
              </a:rPr>
              <a:t>Wilhelm II.</a:t>
            </a:r>
            <a:r>
              <a:rPr lang="de-DE" sz="1400" b="0" i="0" dirty="0">
                <a:effectLst/>
              </a:rPr>
              <a:t>, seit 1886 regelmäßiger Gast im homoerotisch angehauchten </a:t>
            </a:r>
            <a:r>
              <a:rPr lang="de-DE" sz="1400" b="0" i="1" u="none" strike="noStrike" dirty="0">
                <a:effectLst/>
              </a:rPr>
              <a:t>Liebenberger Kreis</a:t>
            </a:r>
            <a:r>
              <a:rPr lang="de-DE" sz="1400" b="0" i="0" dirty="0">
                <a:effectLst/>
              </a:rPr>
              <a:t>, indirekt kompromittiert. Magnus Hirschfeld wird als Gutachter herangezogen. Die Affäre hat politische Auswirkungen und heizt die Homophobie im Deutschen Reich an. Kriegsminister General </a:t>
            </a:r>
            <a:r>
              <a:rPr lang="de-DE" sz="1400" b="0" i="0" u="none" strike="noStrike" dirty="0">
                <a:effectLst/>
              </a:rPr>
              <a:t>Karl von Einem</a:t>
            </a:r>
            <a:r>
              <a:rPr lang="de-DE" sz="1400" b="0" i="0" dirty="0">
                <a:effectLst/>
              </a:rPr>
              <a:t> fordert in einer Reichstagsrede vom 29. November 1907 homosexuelle Offiziere auf, ihren Abschied aus der Armee zu nehmen. Reichskanzler </a:t>
            </a:r>
            <a:r>
              <a:rPr lang="de-DE" sz="1400" b="0" i="0" u="none" strike="noStrike" dirty="0">
                <a:effectLst/>
              </a:rPr>
              <a:t>Bernhard von Bülow</a:t>
            </a:r>
            <a:r>
              <a:rPr lang="de-DE" sz="1400" b="0" i="0" dirty="0">
                <a:effectLst/>
              </a:rPr>
              <a:t>, der in die Affäre hineingezogen worden war, tritt zurück.</a:t>
            </a:r>
            <a:endParaRPr lang="de-DE" sz="1400" dirty="0"/>
          </a:p>
        </p:txBody>
      </p:sp>
      <p:sp>
        <p:nvSpPr>
          <p:cNvPr id="10" name="Textfeld 9">
            <a:extLst>
              <a:ext uri="{FF2B5EF4-FFF2-40B4-BE49-F238E27FC236}">
                <a16:creationId xmlns:a16="http://schemas.microsoft.com/office/drawing/2014/main" id="{13FE3D9F-3306-10A4-6BB1-D770B57B9830}"/>
              </a:ext>
            </a:extLst>
          </p:cNvPr>
          <p:cNvSpPr txBox="1"/>
          <p:nvPr/>
        </p:nvSpPr>
        <p:spPr>
          <a:xfrm>
            <a:off x="6240016" y="4092315"/>
            <a:ext cx="3374174" cy="2031325"/>
          </a:xfrm>
          <a:prstGeom prst="rect">
            <a:avLst/>
          </a:prstGeom>
          <a:noFill/>
        </p:spPr>
        <p:txBody>
          <a:bodyPr wrap="square" rtlCol="0">
            <a:spAutoFit/>
          </a:bodyPr>
          <a:lstStyle/>
          <a:p>
            <a:r>
              <a:rPr lang="de-DE" sz="1400" b="1" u="none" strike="noStrike" dirty="0"/>
              <a:t>1907</a:t>
            </a:r>
          </a:p>
          <a:p>
            <a:endParaRPr lang="de-DE" sz="1400" b="1" i="0" dirty="0">
              <a:effectLst/>
            </a:endParaRPr>
          </a:p>
          <a:p>
            <a:r>
              <a:rPr lang="de-DE" sz="1400" b="0" i="0" u="none" strike="noStrike" dirty="0" err="1">
                <a:effectLst/>
              </a:rPr>
              <a:t>Sholem</a:t>
            </a:r>
            <a:r>
              <a:rPr lang="de-DE" sz="1400" b="0" i="0" u="none" strike="noStrike" dirty="0">
                <a:effectLst/>
              </a:rPr>
              <a:t> Aschs</a:t>
            </a:r>
            <a:r>
              <a:rPr lang="de-DE" sz="1400" b="0" i="0" dirty="0">
                <a:effectLst/>
              </a:rPr>
              <a:t> Theaterstück </a:t>
            </a:r>
            <a:r>
              <a:rPr lang="de-DE" sz="1400" b="0" i="1" dirty="0">
                <a:effectLst/>
              </a:rPr>
              <a:t>Der Gott der Rache</a:t>
            </a:r>
            <a:r>
              <a:rPr lang="de-DE" sz="1400" b="0" i="0" dirty="0">
                <a:effectLst/>
              </a:rPr>
              <a:t> feiert in Berlin Premiere, die Geschichte eines jüdischen Mädchens und Tochter eines Bordellbesitzers präsentiert als eines der ersten Stücke lesbische Liebesszenen auf einer modernen europäischen Bühne.</a:t>
            </a:r>
            <a:endParaRPr lang="de-DE" sz="1400" dirty="0"/>
          </a:p>
        </p:txBody>
      </p:sp>
      <p:sp>
        <p:nvSpPr>
          <p:cNvPr id="11" name="Textfeld 10">
            <a:extLst>
              <a:ext uri="{FF2B5EF4-FFF2-40B4-BE49-F238E27FC236}">
                <a16:creationId xmlns:a16="http://schemas.microsoft.com/office/drawing/2014/main" id="{8195E761-311F-C437-9C23-BF9A9DB2F188}"/>
              </a:ext>
            </a:extLst>
          </p:cNvPr>
          <p:cNvSpPr txBox="1"/>
          <p:nvPr/>
        </p:nvSpPr>
        <p:spPr>
          <a:xfrm>
            <a:off x="1672252" y="4086292"/>
            <a:ext cx="4114799" cy="2462213"/>
          </a:xfrm>
          <a:prstGeom prst="rect">
            <a:avLst/>
          </a:prstGeom>
          <a:noFill/>
        </p:spPr>
        <p:txBody>
          <a:bodyPr wrap="square" rtlCol="0">
            <a:spAutoFit/>
          </a:bodyPr>
          <a:lstStyle/>
          <a:p>
            <a:r>
              <a:rPr lang="de-DE" sz="1400" b="1" i="0" dirty="0">
                <a:effectLst/>
              </a:rPr>
              <a:t>1907</a:t>
            </a:r>
          </a:p>
          <a:p>
            <a:endParaRPr lang="de-DE" sz="1400" b="1" u="none" strike="noStrike" dirty="0"/>
          </a:p>
          <a:p>
            <a:r>
              <a:rPr lang="de-DE" sz="1400" b="0" i="0" u="none" strike="noStrike" dirty="0">
                <a:effectLst/>
              </a:rPr>
              <a:t>Adolf Brand</a:t>
            </a:r>
            <a:r>
              <a:rPr lang="de-DE" sz="1400" b="0" i="0" dirty="0">
                <a:effectLst/>
              </a:rPr>
              <a:t>, Vorsitzender und Aktivist der </a:t>
            </a:r>
            <a:r>
              <a:rPr lang="de-DE" sz="1400" b="0" i="1" u="none" strike="noStrike" dirty="0">
                <a:effectLst/>
              </a:rPr>
              <a:t>Gemeinschaft der Eigenen</a:t>
            </a:r>
            <a:r>
              <a:rPr lang="de-DE" sz="1400" b="0" i="0" dirty="0">
                <a:effectLst/>
              </a:rPr>
              <a:t>, die an der Aufhebung des Paragraphen 175 arbeiteten, veröffentlicht ein Schriftstück, das den Kanzler des Deutschen Kaiserreichs, Fürst </a:t>
            </a:r>
            <a:r>
              <a:rPr lang="de-DE" sz="1400" b="0" i="0" u="none" strike="noStrike" dirty="0">
                <a:effectLst/>
              </a:rPr>
              <a:t>Bernhard von Bülow</a:t>
            </a:r>
            <a:r>
              <a:rPr lang="de-DE" sz="1400" b="0" i="0" dirty="0">
                <a:effectLst/>
              </a:rPr>
              <a:t>, als Homosexuellen outet. Der Fürst verklagt Brand wegen Verleumdung und kann seinen Namen reinwaschen, Brand wird zu einer 18-monatigen Haftstrafe verurteilt. </a:t>
            </a:r>
            <a:endParaRPr lang="de-DE" sz="1400" dirty="0"/>
          </a:p>
        </p:txBody>
      </p:sp>
      <p:sp>
        <p:nvSpPr>
          <p:cNvPr id="12" name="Textfeld 11">
            <a:extLst>
              <a:ext uri="{FF2B5EF4-FFF2-40B4-BE49-F238E27FC236}">
                <a16:creationId xmlns:a16="http://schemas.microsoft.com/office/drawing/2014/main" id="{579F0281-2648-F47B-BCEA-864171B878AE}"/>
              </a:ext>
            </a:extLst>
          </p:cNvPr>
          <p:cNvSpPr txBox="1"/>
          <p:nvPr/>
        </p:nvSpPr>
        <p:spPr>
          <a:xfrm>
            <a:off x="856068" y="1609788"/>
            <a:ext cx="3155176" cy="2031325"/>
          </a:xfrm>
          <a:prstGeom prst="rect">
            <a:avLst/>
          </a:prstGeom>
          <a:noFill/>
        </p:spPr>
        <p:txBody>
          <a:bodyPr wrap="square" rtlCol="0">
            <a:spAutoFit/>
          </a:bodyPr>
          <a:lstStyle/>
          <a:p>
            <a:r>
              <a:rPr lang="de-DE" sz="1400" b="1" i="0" dirty="0">
                <a:effectLst/>
              </a:rPr>
              <a:t>1905</a:t>
            </a:r>
          </a:p>
          <a:p>
            <a:endParaRPr lang="de-DE" sz="1400" b="1" dirty="0"/>
          </a:p>
          <a:p>
            <a:r>
              <a:rPr lang="de-DE" sz="1400" b="0" i="0" u="none" strike="noStrike" dirty="0">
                <a:effectLst/>
              </a:rPr>
              <a:t>Sigmund Freud</a:t>
            </a:r>
            <a:r>
              <a:rPr lang="de-DE" sz="1400" b="0" i="0" dirty="0">
                <a:effectLst/>
              </a:rPr>
              <a:t> beschäftigt sich erstmals in den </a:t>
            </a:r>
            <a:r>
              <a:rPr lang="de-DE" sz="1400" b="0" i="1" dirty="0">
                <a:effectLst/>
              </a:rPr>
              <a:t>Drei Abhandlungen zur Sexualtheorie</a:t>
            </a:r>
            <a:r>
              <a:rPr lang="de-DE" sz="1400" b="0" i="0" dirty="0">
                <a:effectLst/>
              </a:rPr>
              <a:t> intensiv mit der Homosexualität, die er im Gegensatz zur gültigen Lehrmeinung der degenerativen Störung für eine Art Fehlentwicklung hält.</a:t>
            </a:r>
            <a:endParaRPr lang="de-DE" sz="1400" dirty="0"/>
          </a:p>
        </p:txBody>
      </p:sp>
      <p:pic>
        <p:nvPicPr>
          <p:cNvPr id="13" name="Grafik 12" descr="Ein Bild, das Grafiken, Kreis, Symbol, Schrift enthält.&#10;&#10;Automatisch generierte Beschreibung">
            <a:extLst>
              <a:ext uri="{FF2B5EF4-FFF2-40B4-BE49-F238E27FC236}">
                <a16:creationId xmlns:a16="http://schemas.microsoft.com/office/drawing/2014/main" id="{42F18012-350C-6B5E-E712-2BBB0AFAEF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727848" y="3741196"/>
            <a:ext cx="368296" cy="368296"/>
          </a:xfrm>
          <a:prstGeom prst="rect">
            <a:avLst/>
          </a:prstGeom>
        </p:spPr>
      </p:pic>
    </p:spTree>
    <p:extLst>
      <p:ext uri="{BB962C8B-B14F-4D97-AF65-F5344CB8AC3E}">
        <p14:creationId xmlns:p14="http://schemas.microsoft.com/office/powerpoint/2010/main" val="11452478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911852" y="3704193"/>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153400" y="2859464"/>
            <a:ext cx="2755392" cy="738664"/>
          </a:xfrm>
          <a:prstGeom prst="rect">
            <a:avLst/>
          </a:prstGeom>
          <a:noFill/>
        </p:spPr>
        <p:txBody>
          <a:bodyPr wrap="square" rtlCol="0">
            <a:spAutoFit/>
          </a:bodyPr>
          <a:lstStyle/>
          <a:p>
            <a:r>
              <a:rPr lang="de-DE" sz="1400" b="1" dirty="0"/>
              <a:t>1914</a:t>
            </a:r>
          </a:p>
          <a:p>
            <a:endParaRPr lang="de-DE" sz="1400" b="1" dirty="0"/>
          </a:p>
          <a:p>
            <a:r>
              <a:rPr lang="de-DE" sz="1400" dirty="0"/>
              <a:t>Der erste Weltkrieg beginnt.</a:t>
            </a:r>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28</a:t>
            </a:fld>
            <a:endParaRPr lang="de-DE"/>
          </a:p>
        </p:txBody>
      </p:sp>
      <p:sp>
        <p:nvSpPr>
          <p:cNvPr id="7" name="Textfeld 6">
            <a:extLst>
              <a:ext uri="{FF2B5EF4-FFF2-40B4-BE49-F238E27FC236}">
                <a16:creationId xmlns:a16="http://schemas.microsoft.com/office/drawing/2014/main" id="{42E4E4FC-3C0F-AE32-0F4B-34CA26191AFB}"/>
              </a:ext>
            </a:extLst>
          </p:cNvPr>
          <p:cNvSpPr txBox="1"/>
          <p:nvPr/>
        </p:nvSpPr>
        <p:spPr>
          <a:xfrm>
            <a:off x="5728624" y="4315765"/>
            <a:ext cx="2755392" cy="1384995"/>
          </a:xfrm>
          <a:prstGeom prst="rect">
            <a:avLst/>
          </a:prstGeom>
          <a:noFill/>
        </p:spPr>
        <p:txBody>
          <a:bodyPr wrap="square" rtlCol="0">
            <a:spAutoFit/>
          </a:bodyPr>
          <a:lstStyle/>
          <a:p>
            <a:r>
              <a:rPr lang="de-DE" sz="1400" b="1" i="0" dirty="0">
                <a:effectLst/>
              </a:rPr>
              <a:t>1913:</a:t>
            </a:r>
            <a:r>
              <a:rPr lang="de-DE" sz="1400" b="0" i="0" dirty="0">
                <a:effectLst/>
              </a:rPr>
              <a:t> Der Begriff </a:t>
            </a:r>
            <a:r>
              <a:rPr lang="de-DE" sz="1400" b="0" i="1" dirty="0" err="1">
                <a:effectLst/>
              </a:rPr>
              <a:t>faggot</a:t>
            </a:r>
            <a:r>
              <a:rPr lang="de-DE" sz="1400" b="0" i="0" dirty="0">
                <a:effectLst/>
              </a:rPr>
              <a:t> (engl.: Schwuchtel) wird erstmals in </a:t>
            </a:r>
            <a:r>
              <a:rPr lang="de-DE" sz="1400" b="0" i="0" u="none" strike="noStrike" dirty="0">
                <a:effectLst/>
              </a:rPr>
              <a:t>Portland</a:t>
            </a:r>
            <a:r>
              <a:rPr lang="de-DE" sz="1400" b="0" i="0" dirty="0">
                <a:effectLst/>
              </a:rPr>
              <a:t>, </a:t>
            </a:r>
            <a:r>
              <a:rPr lang="de-DE" sz="1400" b="0" i="0" u="none" strike="noStrike" dirty="0">
                <a:effectLst/>
              </a:rPr>
              <a:t>Oregon</a:t>
            </a:r>
            <a:r>
              <a:rPr lang="de-DE" sz="1400" b="0" i="0" dirty="0">
                <a:effectLst/>
              </a:rPr>
              <a:t> als Synonym für Homosexuelle in einem Vokabelverzeichnis für kriminellen Jargon gedruckt</a:t>
            </a:r>
            <a:endParaRPr lang="de-DE" sz="1400" dirty="0"/>
          </a:p>
        </p:txBody>
      </p:sp>
      <p:sp>
        <p:nvSpPr>
          <p:cNvPr id="9" name="Textfeld 8">
            <a:extLst>
              <a:ext uri="{FF2B5EF4-FFF2-40B4-BE49-F238E27FC236}">
                <a16:creationId xmlns:a16="http://schemas.microsoft.com/office/drawing/2014/main" id="{899C7FC1-350B-2ADD-DD38-0D504B739480}"/>
              </a:ext>
            </a:extLst>
          </p:cNvPr>
          <p:cNvSpPr txBox="1"/>
          <p:nvPr/>
        </p:nvSpPr>
        <p:spPr>
          <a:xfrm>
            <a:off x="827666" y="1782711"/>
            <a:ext cx="5760640" cy="1815882"/>
          </a:xfrm>
          <a:prstGeom prst="rect">
            <a:avLst/>
          </a:prstGeom>
          <a:noFill/>
        </p:spPr>
        <p:txBody>
          <a:bodyPr wrap="square" rtlCol="0">
            <a:spAutoFit/>
          </a:bodyPr>
          <a:lstStyle/>
          <a:p>
            <a:r>
              <a:rPr lang="de-DE" sz="1400" b="1" i="0" dirty="0">
                <a:effectLst/>
              </a:rPr>
              <a:t>1908:</a:t>
            </a:r>
            <a:r>
              <a:rPr lang="de-DE" sz="1400" b="0" i="0" dirty="0">
                <a:effectLst/>
              </a:rPr>
              <a:t> Edward Prime Stevenson, ein amerikanischer Schriftsteller, der den größten Teil seines Lebens in Europa verbraucht hat, veröffentlicht unter einen Pseudonym </a:t>
            </a:r>
            <a:r>
              <a:rPr lang="de-DE" sz="1400" b="0" i="1" dirty="0">
                <a:effectLst/>
              </a:rPr>
              <a:t>The Intersexes: A </a:t>
            </a:r>
            <a:r>
              <a:rPr lang="de-DE" sz="1400" b="0" i="1" dirty="0" err="1">
                <a:effectLst/>
              </a:rPr>
              <a:t>History</a:t>
            </a:r>
            <a:r>
              <a:rPr lang="de-DE" sz="1400" b="0" i="1" dirty="0">
                <a:effectLst/>
              </a:rPr>
              <a:t> </a:t>
            </a:r>
            <a:r>
              <a:rPr lang="de-DE" sz="1400" b="0" i="1" dirty="0" err="1">
                <a:effectLst/>
              </a:rPr>
              <a:t>of</a:t>
            </a:r>
            <a:r>
              <a:rPr lang="de-DE" sz="1400" b="0" i="1" dirty="0">
                <a:effectLst/>
              </a:rPr>
              <a:t> </a:t>
            </a:r>
            <a:r>
              <a:rPr lang="de-DE" sz="1400" b="0" i="1" dirty="0" err="1">
                <a:effectLst/>
              </a:rPr>
              <a:t>Similisexualism</a:t>
            </a:r>
            <a:r>
              <a:rPr lang="de-DE" sz="1400" b="0" i="1" dirty="0">
                <a:effectLst/>
              </a:rPr>
              <a:t> </a:t>
            </a:r>
            <a:r>
              <a:rPr lang="de-DE" sz="1400" b="0" i="1" dirty="0" err="1">
                <a:effectLst/>
              </a:rPr>
              <a:t>as</a:t>
            </a:r>
            <a:r>
              <a:rPr lang="de-DE" sz="1400" b="0" i="1" dirty="0">
                <a:effectLst/>
              </a:rPr>
              <a:t> a Problem in </a:t>
            </a:r>
            <a:r>
              <a:rPr lang="de-DE" sz="1400" b="0" i="1" dirty="0" err="1">
                <a:effectLst/>
              </a:rPr>
              <a:t>Social</a:t>
            </a:r>
            <a:r>
              <a:rPr lang="de-DE" sz="1400" b="0" i="1" dirty="0">
                <a:effectLst/>
              </a:rPr>
              <a:t> Life</a:t>
            </a:r>
            <a:r>
              <a:rPr lang="de-DE" sz="1400" b="0" i="0" dirty="0">
                <a:effectLst/>
              </a:rPr>
              <a:t> in Italien. Das Buch ist der erste detaillierte Bericht über urnische Subkulturen in größeren US-amerikanischen Städten. In Deutschland scheitert ein Versuch, die weibliche Homosexualität unter Strafe zu stellen nur knapp an der erforderlichen Mehrheit im Reichstag.</a:t>
            </a:r>
            <a:endParaRPr lang="de-DE" sz="1400" dirty="0"/>
          </a:p>
        </p:txBody>
      </p:sp>
      <p:sp>
        <p:nvSpPr>
          <p:cNvPr id="10" name="Textfeld 9">
            <a:extLst>
              <a:ext uri="{FF2B5EF4-FFF2-40B4-BE49-F238E27FC236}">
                <a16:creationId xmlns:a16="http://schemas.microsoft.com/office/drawing/2014/main" id="{BEF8128F-3FA8-505E-0C28-D605C278C76A}"/>
              </a:ext>
            </a:extLst>
          </p:cNvPr>
          <p:cNvSpPr txBox="1"/>
          <p:nvPr/>
        </p:nvSpPr>
        <p:spPr>
          <a:xfrm>
            <a:off x="2330290" y="4315765"/>
            <a:ext cx="2755392" cy="1600438"/>
          </a:xfrm>
          <a:prstGeom prst="rect">
            <a:avLst/>
          </a:prstGeom>
          <a:noFill/>
        </p:spPr>
        <p:txBody>
          <a:bodyPr wrap="square" rtlCol="0">
            <a:spAutoFit/>
          </a:bodyPr>
          <a:lstStyle/>
          <a:p>
            <a:r>
              <a:rPr lang="de-DE" sz="1400" b="1" i="0" dirty="0">
                <a:effectLst/>
              </a:rPr>
              <a:t>1910:</a:t>
            </a:r>
            <a:r>
              <a:rPr lang="de-DE" sz="1400" b="0" i="0" dirty="0">
                <a:effectLst/>
              </a:rPr>
              <a:t> </a:t>
            </a:r>
            <a:r>
              <a:rPr lang="de-DE" sz="1400" b="0" i="0" u="none" strike="noStrike" dirty="0">
                <a:effectLst/>
              </a:rPr>
              <a:t>Emma Goldman (US-amerikanische Anarchistin, Friedensaktivistin, Antimilitaristin, feministische Theoretikerin)</a:t>
            </a:r>
            <a:r>
              <a:rPr lang="de-DE" sz="1400" b="0" i="0" dirty="0">
                <a:effectLst/>
              </a:rPr>
              <a:t> spricht sich erstmals öffentlich für die Rechte Homosexueller aus.</a:t>
            </a:r>
            <a:endParaRPr lang="de-DE" sz="1400" dirty="0"/>
          </a:p>
        </p:txBody>
      </p:sp>
      <p:pic>
        <p:nvPicPr>
          <p:cNvPr id="11" name="Grafik 10" descr="Ein Bild, das Grafiken, Kreis, Symbol, Schrift enthält.&#10;&#10;Automatisch generierte Beschreibung">
            <a:extLst>
              <a:ext uri="{FF2B5EF4-FFF2-40B4-BE49-F238E27FC236}">
                <a16:creationId xmlns:a16="http://schemas.microsoft.com/office/drawing/2014/main" id="{D26544C6-E338-A4EB-1F23-772361D719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330290" y="3726248"/>
            <a:ext cx="368296" cy="368296"/>
          </a:xfrm>
          <a:prstGeom prst="rect">
            <a:avLst/>
          </a:prstGeom>
        </p:spPr>
      </p:pic>
      <p:pic>
        <p:nvPicPr>
          <p:cNvPr id="12" name="Grafik 11" descr="Ein Bild, das Grafiken, Kreis, Symbol, Schrift enthält.&#10;&#10;Automatisch generierte Beschreibung">
            <a:extLst>
              <a:ext uri="{FF2B5EF4-FFF2-40B4-BE49-F238E27FC236}">
                <a16:creationId xmlns:a16="http://schemas.microsoft.com/office/drawing/2014/main" id="{1ADC7D0A-7869-C3E3-587E-22EBB7DEB3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83432"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F41BB72D-632E-1E5C-5A26-DC3401BC49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238069" y="3704193"/>
            <a:ext cx="368296" cy="368296"/>
          </a:xfrm>
          <a:prstGeom prst="rect">
            <a:avLst/>
          </a:prstGeom>
        </p:spPr>
      </p:pic>
      <p:pic>
        <p:nvPicPr>
          <p:cNvPr id="2050" name="Picture 2">
            <a:extLst>
              <a:ext uri="{FF2B5EF4-FFF2-40B4-BE49-F238E27FC236}">
                <a16:creationId xmlns:a16="http://schemas.microsoft.com/office/drawing/2014/main" id="{A1356FED-8A66-902C-0C1A-F77E11D6AA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234" y="4222199"/>
            <a:ext cx="1540056" cy="2093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33884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758081" y="3725124"/>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7885683" y="1457396"/>
            <a:ext cx="3695520" cy="2246769"/>
          </a:xfrm>
          <a:prstGeom prst="rect">
            <a:avLst/>
          </a:prstGeom>
          <a:noFill/>
        </p:spPr>
        <p:txBody>
          <a:bodyPr wrap="square" rtlCol="0">
            <a:spAutoFit/>
          </a:bodyPr>
          <a:lstStyle/>
          <a:p>
            <a:r>
              <a:rPr lang="de-DE" sz="1400" b="1" i="0" dirty="0">
                <a:effectLst/>
              </a:rPr>
              <a:t>1922</a:t>
            </a:r>
            <a:r>
              <a:rPr lang="de-DE" sz="1400" b="0" i="0" dirty="0">
                <a:effectLst/>
              </a:rPr>
              <a:t> </a:t>
            </a:r>
          </a:p>
          <a:p>
            <a:endParaRPr lang="de-DE" sz="1400" dirty="0"/>
          </a:p>
          <a:p>
            <a:r>
              <a:rPr lang="de-DE" sz="1400" b="0" i="0" dirty="0">
                <a:effectLst/>
              </a:rPr>
              <a:t>Die Einführung eines neuen Strafgesetzbuches in der </a:t>
            </a:r>
            <a:r>
              <a:rPr lang="de-DE" sz="1400" b="0" i="0" u="none" strike="noStrike" dirty="0">
                <a:effectLst/>
              </a:rPr>
              <a:t>Sowjetunion</a:t>
            </a:r>
            <a:r>
              <a:rPr lang="de-DE" sz="1400" b="0" i="0" dirty="0">
                <a:effectLst/>
              </a:rPr>
              <a:t> entkriminalisiert offiziell homosexuelle Handlungen. Magnus Hirschfeld richtet eine </a:t>
            </a:r>
            <a:r>
              <a:rPr lang="de-DE" sz="1400" b="0" i="0" u="none" strike="noStrike" dirty="0">
                <a:effectLst/>
              </a:rPr>
              <a:t>Petition</a:t>
            </a:r>
            <a:r>
              <a:rPr lang="de-DE" sz="1400" b="0" i="0" dirty="0">
                <a:effectLst/>
              </a:rPr>
              <a:t> an den Reichstag zur Abschaffung des </a:t>
            </a:r>
            <a:r>
              <a:rPr lang="de-DE" sz="1400" b="0" i="0" u="none" strike="noStrike" dirty="0">
                <a:effectLst/>
              </a:rPr>
              <a:t>§ 175</a:t>
            </a:r>
            <a:r>
              <a:rPr lang="de-DE" sz="1400" b="0" i="0" dirty="0">
                <a:effectLst/>
              </a:rPr>
              <a:t> des Strafgesetzbuchs, die u. a. auch </a:t>
            </a:r>
            <a:r>
              <a:rPr lang="de-DE" sz="1400" b="0" i="0" u="none" strike="noStrike" dirty="0">
                <a:effectLst/>
              </a:rPr>
              <a:t>Thomas Mann</a:t>
            </a:r>
            <a:r>
              <a:rPr lang="de-DE" sz="1400" b="0" i="0" dirty="0">
                <a:effectLst/>
              </a:rPr>
              <a:t> unterschreibt.</a:t>
            </a:r>
            <a:endParaRPr lang="de-DE" sz="1400" dirty="0"/>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29</a:t>
            </a:fld>
            <a:endParaRPr lang="de-DE"/>
          </a:p>
        </p:txBody>
      </p:sp>
      <p:sp>
        <p:nvSpPr>
          <p:cNvPr id="7" name="Textfeld 6">
            <a:extLst>
              <a:ext uri="{FF2B5EF4-FFF2-40B4-BE49-F238E27FC236}">
                <a16:creationId xmlns:a16="http://schemas.microsoft.com/office/drawing/2014/main" id="{519868DF-5964-25A2-D80E-3CFB4E4CD426}"/>
              </a:ext>
            </a:extLst>
          </p:cNvPr>
          <p:cNvSpPr txBox="1"/>
          <p:nvPr/>
        </p:nvSpPr>
        <p:spPr>
          <a:xfrm>
            <a:off x="6348983" y="4177172"/>
            <a:ext cx="2755392" cy="1384995"/>
          </a:xfrm>
          <a:prstGeom prst="rect">
            <a:avLst/>
          </a:prstGeom>
          <a:noFill/>
        </p:spPr>
        <p:txBody>
          <a:bodyPr wrap="square" rtlCol="0">
            <a:spAutoFit/>
          </a:bodyPr>
          <a:lstStyle/>
          <a:p>
            <a:r>
              <a:rPr lang="de-DE" sz="1400" b="1" i="0" dirty="0">
                <a:effectLst/>
              </a:rPr>
              <a:t>1921</a:t>
            </a:r>
          </a:p>
          <a:p>
            <a:endParaRPr lang="de-DE" sz="1400" b="1" dirty="0"/>
          </a:p>
          <a:p>
            <a:r>
              <a:rPr lang="de-DE" sz="1400" b="0" i="0" dirty="0">
                <a:effectLst/>
              </a:rPr>
              <a:t>Der erste Versuch, in der britischen Geschichte lesbische Beziehungen unter Strafe zu stellen, scheitert.</a:t>
            </a:r>
            <a:endParaRPr lang="de-DE" sz="1400" dirty="0"/>
          </a:p>
        </p:txBody>
      </p:sp>
      <p:sp>
        <p:nvSpPr>
          <p:cNvPr id="9" name="Textfeld 8">
            <a:extLst>
              <a:ext uri="{FF2B5EF4-FFF2-40B4-BE49-F238E27FC236}">
                <a16:creationId xmlns:a16="http://schemas.microsoft.com/office/drawing/2014/main" id="{7CD16EAC-5609-5350-AB76-14D74122C163}"/>
              </a:ext>
            </a:extLst>
          </p:cNvPr>
          <p:cNvSpPr txBox="1"/>
          <p:nvPr/>
        </p:nvSpPr>
        <p:spPr>
          <a:xfrm>
            <a:off x="4689846" y="2325147"/>
            <a:ext cx="2755392" cy="1384995"/>
          </a:xfrm>
          <a:prstGeom prst="rect">
            <a:avLst/>
          </a:prstGeom>
          <a:noFill/>
        </p:spPr>
        <p:txBody>
          <a:bodyPr wrap="square" rtlCol="0">
            <a:spAutoFit/>
          </a:bodyPr>
          <a:lstStyle/>
          <a:p>
            <a:r>
              <a:rPr lang="de-DE" sz="1400" b="1" i="0" dirty="0">
                <a:effectLst/>
              </a:rPr>
              <a:t>1920</a:t>
            </a:r>
          </a:p>
          <a:p>
            <a:endParaRPr lang="de-DE" sz="1400" b="1" dirty="0"/>
          </a:p>
          <a:p>
            <a:r>
              <a:rPr lang="de-DE" sz="1400" b="0" i="0" dirty="0">
                <a:effectLst/>
              </a:rPr>
              <a:t>Der Ausdruck </a:t>
            </a:r>
            <a:r>
              <a:rPr lang="de-DE" sz="1400" b="0" i="1" u="none" strike="noStrike" dirty="0">
                <a:effectLst/>
              </a:rPr>
              <a:t>Gay</a:t>
            </a:r>
            <a:r>
              <a:rPr lang="de-DE" sz="1400" b="0" i="0" dirty="0">
                <a:effectLst/>
              </a:rPr>
              <a:t> wird das erstmals innerhalb der </a:t>
            </a:r>
            <a:r>
              <a:rPr lang="de-DE" sz="1400" b="0" i="0" u="none" strike="noStrike" dirty="0">
                <a:effectLst/>
              </a:rPr>
              <a:t>Subkultur</a:t>
            </a:r>
            <a:r>
              <a:rPr lang="de-DE" sz="1400" b="0" i="0" dirty="0">
                <a:effectLst/>
              </a:rPr>
              <a:t> als Synonym für homosexuell verwendet.</a:t>
            </a:r>
            <a:endParaRPr lang="de-DE" sz="1400" dirty="0"/>
          </a:p>
        </p:txBody>
      </p:sp>
      <p:sp>
        <p:nvSpPr>
          <p:cNvPr id="10" name="Textfeld 9">
            <a:extLst>
              <a:ext uri="{FF2B5EF4-FFF2-40B4-BE49-F238E27FC236}">
                <a16:creationId xmlns:a16="http://schemas.microsoft.com/office/drawing/2014/main" id="{B7A29594-4044-15AC-9B14-A83C4A8A76F1}"/>
              </a:ext>
            </a:extLst>
          </p:cNvPr>
          <p:cNvSpPr txBox="1"/>
          <p:nvPr/>
        </p:nvSpPr>
        <p:spPr>
          <a:xfrm>
            <a:off x="2345847" y="4177172"/>
            <a:ext cx="3124121" cy="2246769"/>
          </a:xfrm>
          <a:prstGeom prst="rect">
            <a:avLst/>
          </a:prstGeom>
          <a:noFill/>
        </p:spPr>
        <p:txBody>
          <a:bodyPr wrap="square" rtlCol="0">
            <a:spAutoFit/>
          </a:bodyPr>
          <a:lstStyle/>
          <a:p>
            <a:r>
              <a:rPr lang="de-DE" sz="1400" b="1" i="0" dirty="0">
                <a:effectLst/>
              </a:rPr>
              <a:t>3. Oktober 1918</a:t>
            </a:r>
          </a:p>
          <a:p>
            <a:endParaRPr lang="de-DE" sz="1400" b="1" dirty="0"/>
          </a:p>
          <a:p>
            <a:r>
              <a:rPr lang="de-DE" sz="1400" b="0" i="0" dirty="0">
                <a:effectLst/>
              </a:rPr>
              <a:t>In den letzten Wochen des </a:t>
            </a:r>
            <a:r>
              <a:rPr lang="de-DE" sz="1400" b="0" i="0" u="none" strike="noStrike" dirty="0">
                <a:effectLst/>
              </a:rPr>
              <a:t>Ersten Weltkriegs</a:t>
            </a:r>
            <a:r>
              <a:rPr lang="de-DE" sz="1400" b="0" i="0" dirty="0">
                <a:effectLst/>
              </a:rPr>
              <a:t> ernennt Kaiser </a:t>
            </a:r>
            <a:r>
              <a:rPr lang="de-DE" sz="1400" b="0" i="0" u="none" strike="noStrike" dirty="0">
                <a:effectLst/>
              </a:rPr>
              <a:t>Wilhelm II.</a:t>
            </a:r>
            <a:r>
              <a:rPr lang="de-DE" sz="1400" b="0" i="0" dirty="0">
                <a:effectLst/>
              </a:rPr>
              <a:t> seinen Cousin, den bisexuellen Prinzen </a:t>
            </a:r>
            <a:r>
              <a:rPr lang="de-DE" sz="1400" b="0" i="0" u="none" strike="noStrike" dirty="0">
                <a:effectLst/>
              </a:rPr>
              <a:t>Max von Baden</a:t>
            </a:r>
            <a:r>
              <a:rPr lang="de-DE" sz="1400" b="0" i="0" dirty="0">
                <a:effectLst/>
              </a:rPr>
              <a:t>, zum Reichskanzler. Nach der </a:t>
            </a:r>
            <a:r>
              <a:rPr lang="de-DE" sz="1400" b="0" i="0" u="none" strike="noStrike" dirty="0">
                <a:effectLst/>
              </a:rPr>
              <a:t>Novemberrevolution</a:t>
            </a:r>
            <a:r>
              <a:rPr lang="de-DE" sz="1400" b="0" i="0" dirty="0">
                <a:effectLst/>
              </a:rPr>
              <a:t> übergibt dieser das Amt an den Sozialdemokraten </a:t>
            </a:r>
            <a:r>
              <a:rPr lang="de-DE" sz="1400" b="0" i="0" u="none" strike="noStrike" dirty="0">
                <a:effectLst/>
              </a:rPr>
              <a:t>Friedrich Ebert</a:t>
            </a:r>
            <a:r>
              <a:rPr lang="de-DE" sz="1400" b="0" i="0" dirty="0">
                <a:effectLst/>
              </a:rPr>
              <a:t>.</a:t>
            </a:r>
            <a:endParaRPr lang="de-DE" sz="1400" dirty="0"/>
          </a:p>
        </p:txBody>
      </p:sp>
      <p:sp>
        <p:nvSpPr>
          <p:cNvPr id="11" name="Textfeld 10">
            <a:extLst>
              <a:ext uri="{FF2B5EF4-FFF2-40B4-BE49-F238E27FC236}">
                <a16:creationId xmlns:a16="http://schemas.microsoft.com/office/drawing/2014/main" id="{645B13B9-AB8B-EC89-E6A1-C514B7184253}"/>
              </a:ext>
            </a:extLst>
          </p:cNvPr>
          <p:cNvSpPr txBox="1"/>
          <p:nvPr/>
        </p:nvSpPr>
        <p:spPr>
          <a:xfrm>
            <a:off x="1152515" y="2103727"/>
            <a:ext cx="2755392" cy="1600438"/>
          </a:xfrm>
          <a:prstGeom prst="rect">
            <a:avLst/>
          </a:prstGeom>
          <a:noFill/>
        </p:spPr>
        <p:txBody>
          <a:bodyPr wrap="square" rtlCol="0">
            <a:spAutoFit/>
          </a:bodyPr>
          <a:lstStyle/>
          <a:p>
            <a:r>
              <a:rPr lang="de-DE" sz="1400" b="1" i="0" dirty="0">
                <a:effectLst/>
              </a:rPr>
              <a:t>1917</a:t>
            </a:r>
          </a:p>
          <a:p>
            <a:endParaRPr lang="de-DE" sz="1400" b="1" dirty="0"/>
          </a:p>
          <a:p>
            <a:r>
              <a:rPr lang="de-DE" sz="1400" b="0" i="0" dirty="0">
                <a:effectLst/>
              </a:rPr>
              <a:t>Die </a:t>
            </a:r>
            <a:r>
              <a:rPr lang="de-DE" sz="1400" b="0" i="0" u="none" strike="noStrike" dirty="0">
                <a:effectLst/>
              </a:rPr>
              <a:t>Oktoberrevolution</a:t>
            </a:r>
            <a:r>
              <a:rPr lang="de-DE" sz="1400" b="0" i="0" dirty="0">
                <a:effectLst/>
              </a:rPr>
              <a:t> in Russland führt zur Aufhebung des bisherigen Strafgesetzbuches, inklusive des Artikels 995.</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11514493-4148-9627-4625-B3B227748F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43029" y="3704165"/>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CDF024BF-C395-4A45-CFBE-D358BC3A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424648" y="3725124"/>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4497CFEE-08AB-E543-A997-6C573F6FE1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521549" y="3725124"/>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C84EFD54-7FCA-67BC-4789-081274AC5A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271464" y="3725124"/>
            <a:ext cx="368296" cy="368296"/>
          </a:xfrm>
          <a:prstGeom prst="rect">
            <a:avLst/>
          </a:prstGeom>
        </p:spPr>
      </p:pic>
    </p:spTree>
    <p:extLst>
      <p:ext uri="{BB962C8B-B14F-4D97-AF65-F5344CB8AC3E}">
        <p14:creationId xmlns:p14="http://schemas.microsoft.com/office/powerpoint/2010/main" val="188337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799856" y="3726248"/>
            <a:ext cx="368296" cy="368296"/>
          </a:xfrm>
          <a:prstGeom prst="rect">
            <a:avLst/>
          </a:prstGeom>
        </p:spPr>
      </p:pic>
      <p:sp>
        <p:nvSpPr>
          <p:cNvPr id="9" name="Textfeld 8">
            <a:extLst>
              <a:ext uri="{FF2B5EF4-FFF2-40B4-BE49-F238E27FC236}">
                <a16:creationId xmlns:a16="http://schemas.microsoft.com/office/drawing/2014/main" id="{A4EE5EC4-74EF-C8F4-A423-C09EEB53E45F}"/>
              </a:ext>
            </a:extLst>
          </p:cNvPr>
          <p:cNvSpPr txBox="1"/>
          <p:nvPr/>
        </p:nvSpPr>
        <p:spPr>
          <a:xfrm>
            <a:off x="960791" y="4157953"/>
            <a:ext cx="2755392" cy="2246769"/>
          </a:xfrm>
          <a:prstGeom prst="rect">
            <a:avLst/>
          </a:prstGeom>
          <a:noFill/>
        </p:spPr>
        <p:txBody>
          <a:bodyPr wrap="square" rtlCol="0">
            <a:spAutoFit/>
          </a:bodyPr>
          <a:lstStyle/>
          <a:p>
            <a:r>
              <a:rPr lang="de-DE" sz="1400" b="1" dirty="0"/>
              <a:t>Ca. 540 – 530 v. Chr.</a:t>
            </a:r>
            <a:endParaRPr lang="de-DE" sz="1400" dirty="0"/>
          </a:p>
          <a:p>
            <a:endParaRPr lang="de-DE" sz="1400" dirty="0"/>
          </a:p>
          <a:p>
            <a:r>
              <a:rPr lang="de-DE" sz="1400" dirty="0"/>
              <a:t>Im etruskischen „Grab der Bullen“ werden Bilder von schwulem Geschlechtsverkehr gefunden. Die Grabinschriften spielen auf den griechischen Achilles, den trojanischen Prinzen </a:t>
            </a:r>
            <a:r>
              <a:rPr lang="de-DE" sz="1400" dirty="0" err="1"/>
              <a:t>Troilus</a:t>
            </a:r>
            <a:r>
              <a:rPr lang="de-DE" sz="1400" dirty="0"/>
              <a:t> und den Apollo-Kult an.</a:t>
            </a:r>
          </a:p>
        </p:txBody>
      </p:sp>
      <p:pic>
        <p:nvPicPr>
          <p:cNvPr id="5122" name="Picture 2" descr="Tomb of the Bulls - Tarquinia Turismo">
            <a:extLst>
              <a:ext uri="{FF2B5EF4-FFF2-40B4-BE49-F238E27FC236}">
                <a16:creationId xmlns:a16="http://schemas.microsoft.com/office/drawing/2014/main" id="{4ED5BF59-E7CA-7882-601F-D0819E80110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361" y="1576662"/>
            <a:ext cx="3192239" cy="2127503"/>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a:extLst>
              <a:ext uri="{FF2B5EF4-FFF2-40B4-BE49-F238E27FC236}">
                <a16:creationId xmlns:a16="http://schemas.microsoft.com/office/drawing/2014/main" id="{D9C065A1-7680-8AD3-18D2-DB76309B314D}"/>
              </a:ext>
            </a:extLst>
          </p:cNvPr>
          <p:cNvSpPr txBox="1"/>
          <p:nvPr/>
        </p:nvSpPr>
        <p:spPr>
          <a:xfrm>
            <a:off x="4557430" y="1092399"/>
            <a:ext cx="4793833" cy="2677656"/>
          </a:xfrm>
          <a:prstGeom prst="rect">
            <a:avLst/>
          </a:prstGeom>
          <a:noFill/>
        </p:spPr>
        <p:txBody>
          <a:bodyPr wrap="square" rtlCol="0">
            <a:spAutoFit/>
          </a:bodyPr>
          <a:lstStyle/>
          <a:p>
            <a:r>
              <a:rPr lang="de-DE" sz="1400" b="1" dirty="0"/>
              <a:t>Ca. 538 – 330 v. Chr.</a:t>
            </a:r>
          </a:p>
          <a:p>
            <a:endParaRPr lang="de-DE" sz="1400" b="1" dirty="0"/>
          </a:p>
          <a:p>
            <a:r>
              <a:rPr lang="de-DE" sz="1400" dirty="0"/>
              <a:t>Das biblische Buch Levitikus wird geschrieben: Du sollst nicht beim Mann liegen wie bei einer Frau, es ist ein Gräuel. Die aktuelle Forschung nimmt das hebräische Original nochmal unter die Lupe. Hier könnte es zu Übersetzungsfehlern gekommen sein: Es könnte auch heißen, dass Männer nicht im gleichen Bett schlafen sollen, dass die passive Rolle beim gleichgeschlechtlichen Verkehr verboten und die penetrative Rolle erlaubt sei, oder dass der Geschlechtsverkehr mit Kindern verboten ist. Es ist also doch nicht so klar, wie gedacht.</a:t>
            </a:r>
          </a:p>
        </p:txBody>
      </p:sp>
      <p:sp>
        <p:nvSpPr>
          <p:cNvPr id="11" name="Textfeld 10">
            <a:extLst>
              <a:ext uri="{FF2B5EF4-FFF2-40B4-BE49-F238E27FC236}">
                <a16:creationId xmlns:a16="http://schemas.microsoft.com/office/drawing/2014/main" id="{08E18C97-8BAA-0F21-49B4-E69C79B7C5EA}"/>
              </a:ext>
            </a:extLst>
          </p:cNvPr>
          <p:cNvSpPr txBox="1"/>
          <p:nvPr/>
        </p:nvSpPr>
        <p:spPr>
          <a:xfrm>
            <a:off x="5766147" y="4158434"/>
            <a:ext cx="2755392" cy="1384995"/>
          </a:xfrm>
          <a:prstGeom prst="rect">
            <a:avLst/>
          </a:prstGeom>
          <a:noFill/>
        </p:spPr>
        <p:txBody>
          <a:bodyPr wrap="square" rtlCol="0">
            <a:spAutoFit/>
          </a:bodyPr>
          <a:lstStyle/>
          <a:p>
            <a:r>
              <a:rPr lang="de-DE" sz="1400" b="1" dirty="0"/>
              <a:t>Ca. 450 v. Chr.</a:t>
            </a:r>
          </a:p>
          <a:p>
            <a:endParaRPr lang="de-DE" sz="1400" b="1" dirty="0"/>
          </a:p>
          <a:p>
            <a:r>
              <a:rPr lang="de-DE" sz="1400" dirty="0"/>
              <a:t>In Palästina wird Levitikus zum Gesetz – männliche Homosexualität wird mit dem Tode bestraft.</a:t>
            </a:r>
          </a:p>
        </p:txBody>
      </p:sp>
      <p:sp>
        <p:nvSpPr>
          <p:cNvPr id="12" name="Textfeld 11">
            <a:extLst>
              <a:ext uri="{FF2B5EF4-FFF2-40B4-BE49-F238E27FC236}">
                <a16:creationId xmlns:a16="http://schemas.microsoft.com/office/drawing/2014/main" id="{A0A59580-D3E5-778E-3600-68E9F6E070CF}"/>
              </a:ext>
            </a:extLst>
          </p:cNvPr>
          <p:cNvSpPr txBox="1"/>
          <p:nvPr/>
        </p:nvSpPr>
        <p:spPr>
          <a:xfrm>
            <a:off x="8667846" y="4157953"/>
            <a:ext cx="2755392" cy="1169551"/>
          </a:xfrm>
          <a:prstGeom prst="rect">
            <a:avLst/>
          </a:prstGeom>
          <a:noFill/>
        </p:spPr>
        <p:txBody>
          <a:bodyPr wrap="square" rtlCol="0">
            <a:spAutoFit/>
          </a:bodyPr>
          <a:lstStyle/>
          <a:p>
            <a:r>
              <a:rPr lang="de-DE" sz="1400" b="1" dirty="0"/>
              <a:t>Ca. 387 v. Chr.</a:t>
            </a:r>
          </a:p>
          <a:p>
            <a:endParaRPr lang="de-DE" sz="1400" b="1" dirty="0"/>
          </a:p>
          <a:p>
            <a:r>
              <a:rPr lang="de-DE" sz="1400" dirty="0"/>
              <a:t>Bei Platons Symposium stellt Aristophanes eine Theorie des „dritten Geschlechts“ vor.</a:t>
            </a:r>
          </a:p>
        </p:txBody>
      </p:sp>
      <p:pic>
        <p:nvPicPr>
          <p:cNvPr id="13" name="Grafik 12" descr="Ein Bild, das Grafiken, Kreis, Symbol, Schrift enthält.&#10;&#10;Automatisch generierte Beschreibung">
            <a:extLst>
              <a:ext uri="{FF2B5EF4-FFF2-40B4-BE49-F238E27FC236}">
                <a16:creationId xmlns:a16="http://schemas.microsoft.com/office/drawing/2014/main" id="{0FFA901B-921C-00C8-85D2-69688BA773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023992"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44D7B5A3-5467-F019-6ACE-FAF17E0777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904312" y="3726248"/>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21DCF9C0-722E-A360-7A0E-B474FD7D7B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626512" y="3726248"/>
            <a:ext cx="368296" cy="368296"/>
          </a:xfrm>
          <a:prstGeom prst="rect">
            <a:avLst/>
          </a:prstGeom>
        </p:spPr>
      </p:pic>
      <p:sp>
        <p:nvSpPr>
          <p:cNvPr id="4" name="Foliennummernplatzhalter 3">
            <a:extLst>
              <a:ext uri="{FF2B5EF4-FFF2-40B4-BE49-F238E27FC236}">
                <a16:creationId xmlns:a16="http://schemas.microsoft.com/office/drawing/2014/main" id="{CD1F53F3-5BA1-EFD8-ED4C-565378F9C98A}"/>
              </a:ext>
            </a:extLst>
          </p:cNvPr>
          <p:cNvSpPr>
            <a:spLocks noGrp="1"/>
          </p:cNvSpPr>
          <p:nvPr>
            <p:ph type="sldNum" sz="quarter" idx="12"/>
          </p:nvPr>
        </p:nvSpPr>
        <p:spPr/>
        <p:txBody>
          <a:bodyPr/>
          <a:lstStyle/>
          <a:p>
            <a:fld id="{F8611F37-E403-4212-8973-081E8AB0D430}" type="slidenum">
              <a:rPr lang="de-DE" smtClean="0"/>
              <a:t>3</a:t>
            </a:fld>
            <a:endParaRPr lang="de-DE"/>
          </a:p>
        </p:txBody>
      </p:sp>
    </p:spTree>
    <p:extLst>
      <p:ext uri="{BB962C8B-B14F-4D97-AF65-F5344CB8AC3E}">
        <p14:creationId xmlns:p14="http://schemas.microsoft.com/office/powerpoint/2010/main" val="19076469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783553" y="3726248"/>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6683348" y="4094544"/>
            <a:ext cx="5101284" cy="2246769"/>
          </a:xfrm>
          <a:prstGeom prst="rect">
            <a:avLst/>
          </a:prstGeom>
          <a:noFill/>
        </p:spPr>
        <p:txBody>
          <a:bodyPr wrap="square" rtlCol="0">
            <a:spAutoFit/>
          </a:bodyPr>
          <a:lstStyle/>
          <a:p>
            <a:r>
              <a:rPr lang="de-DE" sz="1400" b="1" i="0" dirty="0">
                <a:effectLst/>
              </a:rPr>
              <a:t>1933</a:t>
            </a:r>
          </a:p>
          <a:p>
            <a:endParaRPr lang="de-DE" sz="1400" b="1" dirty="0"/>
          </a:p>
          <a:p>
            <a:r>
              <a:rPr lang="de-DE" sz="1400" b="0" i="0" dirty="0">
                <a:effectLst/>
              </a:rPr>
              <a:t>Die </a:t>
            </a:r>
            <a:r>
              <a:rPr lang="de-DE" sz="1400" b="0" i="0" u="none" strike="noStrike" dirty="0">
                <a:effectLst/>
              </a:rPr>
              <a:t>Nationalsozialistische Deutsche Arbeiterpartei</a:t>
            </a:r>
            <a:r>
              <a:rPr lang="de-DE" sz="1400" b="0" i="0" dirty="0">
                <a:effectLst/>
              </a:rPr>
              <a:t> (NSDAP) verbietet alle homosexuellen Vereinigungen. Homosexuelle werden in Konzentrationslager verbracht. Die Bibliothek in Magnus Hirschfelds </a:t>
            </a:r>
            <a:r>
              <a:rPr lang="de-DE" sz="1400" b="0" i="0" u="none" strike="noStrike" dirty="0">
                <a:effectLst/>
              </a:rPr>
              <a:t>Institut für Sexualwissenschaft</a:t>
            </a:r>
            <a:r>
              <a:rPr lang="de-DE" sz="1400" b="0" i="0" dirty="0">
                <a:effectLst/>
              </a:rPr>
              <a:t> wird verbrannt, das Institut vernichtet. Die </a:t>
            </a:r>
            <a:r>
              <a:rPr lang="de-DE" sz="1400" b="0" i="0" u="none" strike="noStrike" dirty="0">
                <a:effectLst/>
              </a:rPr>
              <a:t>Philippinen</a:t>
            </a:r>
            <a:r>
              <a:rPr lang="de-DE" sz="1400" b="0" i="0" dirty="0">
                <a:effectLst/>
              </a:rPr>
              <a:t> entkriminalisieren Homosexualität, während homosexuelle Handlungen in der UdSSR wieder unter Strafe gestellt werden.</a:t>
            </a:r>
            <a:endParaRPr lang="de-DE" sz="1400" dirty="0"/>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30</a:t>
            </a:fld>
            <a:endParaRPr lang="de-DE"/>
          </a:p>
        </p:txBody>
      </p:sp>
      <p:sp>
        <p:nvSpPr>
          <p:cNvPr id="7" name="Textfeld 6">
            <a:extLst>
              <a:ext uri="{FF2B5EF4-FFF2-40B4-BE49-F238E27FC236}">
                <a16:creationId xmlns:a16="http://schemas.microsoft.com/office/drawing/2014/main" id="{0E75E25C-2572-566A-60CE-22F8AF1F6D72}"/>
              </a:ext>
            </a:extLst>
          </p:cNvPr>
          <p:cNvSpPr txBox="1"/>
          <p:nvPr/>
        </p:nvSpPr>
        <p:spPr>
          <a:xfrm>
            <a:off x="5645431" y="2497228"/>
            <a:ext cx="3091051" cy="1169551"/>
          </a:xfrm>
          <a:prstGeom prst="rect">
            <a:avLst/>
          </a:prstGeom>
          <a:noFill/>
        </p:spPr>
        <p:txBody>
          <a:bodyPr wrap="square" rtlCol="0">
            <a:spAutoFit/>
          </a:bodyPr>
          <a:lstStyle/>
          <a:p>
            <a:r>
              <a:rPr lang="de-DE" sz="1400" b="1" i="0" dirty="0">
                <a:effectLst/>
              </a:rPr>
              <a:t>1932</a:t>
            </a:r>
          </a:p>
          <a:p>
            <a:endParaRPr lang="de-DE" sz="1400" b="1" dirty="0"/>
          </a:p>
          <a:p>
            <a:r>
              <a:rPr lang="de-DE" sz="1400" b="0" i="0" dirty="0">
                <a:effectLst/>
              </a:rPr>
              <a:t>Das neue polnische Strafgesetzbuch entkriminalisiert Homosexualität im gesamten Land.</a:t>
            </a:r>
            <a:endParaRPr lang="de-DE" sz="1400" dirty="0"/>
          </a:p>
        </p:txBody>
      </p:sp>
      <p:sp>
        <p:nvSpPr>
          <p:cNvPr id="9" name="Textfeld 8">
            <a:extLst>
              <a:ext uri="{FF2B5EF4-FFF2-40B4-BE49-F238E27FC236}">
                <a16:creationId xmlns:a16="http://schemas.microsoft.com/office/drawing/2014/main" id="{CA66E12A-04B5-94F5-2D98-98F45280C944}"/>
              </a:ext>
            </a:extLst>
          </p:cNvPr>
          <p:cNvSpPr txBox="1"/>
          <p:nvPr/>
        </p:nvSpPr>
        <p:spPr>
          <a:xfrm>
            <a:off x="4435565" y="4094544"/>
            <a:ext cx="2755392" cy="1384995"/>
          </a:xfrm>
          <a:prstGeom prst="rect">
            <a:avLst/>
          </a:prstGeom>
          <a:noFill/>
        </p:spPr>
        <p:txBody>
          <a:bodyPr wrap="square" rtlCol="0">
            <a:spAutoFit/>
          </a:bodyPr>
          <a:lstStyle/>
          <a:p>
            <a:r>
              <a:rPr lang="de-DE" sz="1400" b="1" i="0" dirty="0">
                <a:effectLst/>
              </a:rPr>
              <a:t>1930</a:t>
            </a:r>
          </a:p>
          <a:p>
            <a:endParaRPr lang="de-DE" sz="1400" b="1" dirty="0"/>
          </a:p>
          <a:p>
            <a:r>
              <a:rPr lang="de-DE" sz="1400" b="0" i="0" dirty="0">
                <a:effectLst/>
              </a:rPr>
              <a:t>Das neue dänische Strafgesetzbuch entkriminalisiert Homosexualität.</a:t>
            </a:r>
            <a:endParaRPr lang="de-DE" sz="1400" dirty="0"/>
          </a:p>
        </p:txBody>
      </p:sp>
      <p:sp>
        <p:nvSpPr>
          <p:cNvPr id="10" name="Textfeld 9">
            <a:extLst>
              <a:ext uri="{FF2B5EF4-FFF2-40B4-BE49-F238E27FC236}">
                <a16:creationId xmlns:a16="http://schemas.microsoft.com/office/drawing/2014/main" id="{809AC4AF-0231-4C63-3C44-3E14E5583E93}"/>
              </a:ext>
            </a:extLst>
          </p:cNvPr>
          <p:cNvSpPr txBox="1"/>
          <p:nvPr/>
        </p:nvSpPr>
        <p:spPr>
          <a:xfrm>
            <a:off x="1879087" y="1850897"/>
            <a:ext cx="2755392" cy="1815882"/>
          </a:xfrm>
          <a:prstGeom prst="rect">
            <a:avLst/>
          </a:prstGeom>
          <a:noFill/>
        </p:spPr>
        <p:txBody>
          <a:bodyPr wrap="square" rtlCol="0">
            <a:spAutoFit/>
          </a:bodyPr>
          <a:lstStyle/>
          <a:p>
            <a:r>
              <a:rPr lang="de-DE" sz="1400" b="1" i="0" dirty="0">
                <a:effectLst/>
              </a:rPr>
              <a:t>1925</a:t>
            </a:r>
          </a:p>
          <a:p>
            <a:endParaRPr lang="de-DE" sz="1400" b="1" dirty="0"/>
          </a:p>
          <a:p>
            <a:r>
              <a:rPr lang="de-DE" sz="1400" b="0" i="0" dirty="0">
                <a:effectLst/>
              </a:rPr>
              <a:t>Die polnisch-jüdische Migrantin </a:t>
            </a:r>
            <a:r>
              <a:rPr lang="de-DE" sz="1400" b="0" i="0" u="none" strike="noStrike" dirty="0">
                <a:effectLst/>
              </a:rPr>
              <a:t>Eva </a:t>
            </a:r>
            <a:r>
              <a:rPr lang="de-DE" sz="1400" b="0" i="0" u="none" strike="noStrike" dirty="0" err="1">
                <a:effectLst/>
              </a:rPr>
              <a:t>Kotchever</a:t>
            </a:r>
            <a:r>
              <a:rPr lang="de-DE" sz="1400" b="0" i="0" dirty="0">
                <a:effectLst/>
              </a:rPr>
              <a:t> eröffnet in New York City das erste Lokal für Lesben in der Stadt, genannt </a:t>
            </a:r>
            <a:r>
              <a:rPr lang="de-DE" sz="1400" b="0" i="1" dirty="0">
                <a:effectLst/>
              </a:rPr>
              <a:t>Eve Addams Tearoom</a:t>
            </a:r>
            <a:r>
              <a:rPr lang="de-DE" sz="1400" b="0" i="0" dirty="0">
                <a:effectLst/>
              </a:rPr>
              <a:t>. </a:t>
            </a:r>
            <a:endParaRPr lang="de-DE" sz="1400" dirty="0"/>
          </a:p>
        </p:txBody>
      </p:sp>
      <p:sp>
        <p:nvSpPr>
          <p:cNvPr id="11" name="Textfeld 10">
            <a:extLst>
              <a:ext uri="{FF2B5EF4-FFF2-40B4-BE49-F238E27FC236}">
                <a16:creationId xmlns:a16="http://schemas.microsoft.com/office/drawing/2014/main" id="{07684B79-BA18-135D-0C00-3A2B19C3B9DF}"/>
              </a:ext>
            </a:extLst>
          </p:cNvPr>
          <p:cNvSpPr txBox="1"/>
          <p:nvPr/>
        </p:nvSpPr>
        <p:spPr>
          <a:xfrm>
            <a:off x="892551" y="4094544"/>
            <a:ext cx="3238407" cy="2246769"/>
          </a:xfrm>
          <a:prstGeom prst="rect">
            <a:avLst/>
          </a:prstGeom>
          <a:noFill/>
        </p:spPr>
        <p:txBody>
          <a:bodyPr wrap="square" rtlCol="0">
            <a:spAutoFit/>
          </a:bodyPr>
          <a:lstStyle/>
          <a:p>
            <a:r>
              <a:rPr lang="de-DE" sz="1400" b="1" i="0" dirty="0">
                <a:effectLst/>
              </a:rPr>
              <a:t>1924</a:t>
            </a:r>
          </a:p>
          <a:p>
            <a:endParaRPr lang="de-DE" sz="1400" b="1" dirty="0"/>
          </a:p>
          <a:p>
            <a:r>
              <a:rPr lang="de-DE" sz="1400" b="0" i="0" dirty="0">
                <a:effectLst/>
              </a:rPr>
              <a:t>Die erste Bürgerrechtsbewegung für Homosexuelle in den USA wird in </a:t>
            </a:r>
            <a:r>
              <a:rPr lang="de-DE" sz="1400" b="0" i="0" u="none" strike="noStrike" dirty="0">
                <a:effectLst/>
              </a:rPr>
              <a:t>Chicago</a:t>
            </a:r>
            <a:r>
              <a:rPr lang="de-DE" sz="1400" b="0" i="0" dirty="0">
                <a:effectLst/>
              </a:rPr>
              <a:t> gegründet </a:t>
            </a:r>
            <a:r>
              <a:rPr lang="de-DE" sz="1400" b="0" i="1" dirty="0">
                <a:effectLst/>
              </a:rPr>
              <a:t>The Society </a:t>
            </a:r>
            <a:r>
              <a:rPr lang="de-DE" sz="1400" b="0" i="1" dirty="0" err="1">
                <a:effectLst/>
              </a:rPr>
              <a:t>for</a:t>
            </a:r>
            <a:r>
              <a:rPr lang="de-DE" sz="1400" b="0" i="1" dirty="0">
                <a:effectLst/>
              </a:rPr>
              <a:t> Human Rights</a:t>
            </a:r>
            <a:r>
              <a:rPr lang="de-DE" sz="1400" b="0" i="0" dirty="0">
                <a:effectLst/>
              </a:rPr>
              <a:t>. Die Bewegung existiert nur einige Monate, bis sie durch die Polizei aufgelöst wird. </a:t>
            </a:r>
            <a:r>
              <a:rPr lang="de-DE" sz="1400" b="0" i="0" u="none" strike="noStrike" dirty="0">
                <a:effectLst/>
              </a:rPr>
              <a:t>Panama</a:t>
            </a:r>
            <a:r>
              <a:rPr lang="de-DE" sz="1400" b="0" i="0" dirty="0">
                <a:effectLst/>
              </a:rPr>
              <a:t>, </a:t>
            </a:r>
            <a:r>
              <a:rPr lang="de-DE" sz="1400" b="0" i="0" u="none" strike="noStrike" dirty="0">
                <a:effectLst/>
              </a:rPr>
              <a:t>Paraguay</a:t>
            </a:r>
            <a:r>
              <a:rPr lang="de-DE" sz="1400" b="0" i="0" dirty="0">
                <a:effectLst/>
              </a:rPr>
              <a:t> und </a:t>
            </a:r>
            <a:r>
              <a:rPr lang="de-DE" sz="1400" b="0" i="0" u="none" strike="noStrike" dirty="0">
                <a:effectLst/>
              </a:rPr>
              <a:t>Peru</a:t>
            </a:r>
            <a:r>
              <a:rPr lang="de-DE" sz="1400" b="0" i="0" dirty="0">
                <a:effectLst/>
              </a:rPr>
              <a:t> legalisieren die Homosexualität.</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5B45CACF-1C27-36A5-4CB1-CA1D37AA18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545165"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C604D38D-815D-A90B-F620-9EB04D3043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761903" y="3727416"/>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21B36CDD-6E5B-A63B-08DE-00600190AE4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992775" y="3726248"/>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ED6B93C7-ACEC-4AEE-0709-B8DA398481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00728" y="3726248"/>
            <a:ext cx="368296" cy="368296"/>
          </a:xfrm>
          <a:prstGeom prst="rect">
            <a:avLst/>
          </a:prstGeom>
        </p:spPr>
      </p:pic>
    </p:spTree>
    <p:extLst>
      <p:ext uri="{BB962C8B-B14F-4D97-AF65-F5344CB8AC3E}">
        <p14:creationId xmlns:p14="http://schemas.microsoft.com/office/powerpoint/2010/main" val="38360099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785104" y="3726248"/>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7608168" y="2336678"/>
            <a:ext cx="2755392" cy="1384995"/>
          </a:xfrm>
          <a:prstGeom prst="rect">
            <a:avLst/>
          </a:prstGeom>
          <a:noFill/>
        </p:spPr>
        <p:txBody>
          <a:bodyPr wrap="square" rtlCol="0">
            <a:spAutoFit/>
          </a:bodyPr>
          <a:lstStyle/>
          <a:p>
            <a:r>
              <a:rPr lang="de-DE" sz="1400" b="1" i="0" dirty="0">
                <a:effectLst/>
              </a:rPr>
              <a:t>1942</a:t>
            </a:r>
          </a:p>
          <a:p>
            <a:endParaRPr lang="de-DE" sz="1400" b="1" dirty="0"/>
          </a:p>
          <a:p>
            <a:r>
              <a:rPr lang="de-DE" sz="1400" b="0" i="0" dirty="0">
                <a:effectLst/>
              </a:rPr>
              <a:t>Die </a:t>
            </a:r>
            <a:r>
              <a:rPr lang="de-DE" sz="1400" b="0" i="0" u="none" strike="noStrike" dirty="0">
                <a:effectLst/>
              </a:rPr>
              <a:t>Schweiz</a:t>
            </a:r>
            <a:r>
              <a:rPr lang="de-DE" sz="1400" b="0" i="0" dirty="0">
                <a:effectLst/>
              </a:rPr>
              <a:t> entkriminalisiert Homosexualität, sofern die Beteiligten über 20 Jahre alt sind.</a:t>
            </a:r>
            <a:endParaRPr lang="de-DE" sz="1400" dirty="0"/>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31</a:t>
            </a:fld>
            <a:endParaRPr lang="de-DE"/>
          </a:p>
        </p:txBody>
      </p:sp>
      <p:sp>
        <p:nvSpPr>
          <p:cNvPr id="7" name="Textfeld 6">
            <a:extLst>
              <a:ext uri="{FF2B5EF4-FFF2-40B4-BE49-F238E27FC236}">
                <a16:creationId xmlns:a16="http://schemas.microsoft.com/office/drawing/2014/main" id="{EA3C4282-9943-10FE-29B5-95B231FDEF1B}"/>
              </a:ext>
            </a:extLst>
          </p:cNvPr>
          <p:cNvSpPr txBox="1"/>
          <p:nvPr/>
        </p:nvSpPr>
        <p:spPr>
          <a:xfrm>
            <a:off x="6456040" y="4122572"/>
            <a:ext cx="2755392" cy="1169551"/>
          </a:xfrm>
          <a:prstGeom prst="rect">
            <a:avLst/>
          </a:prstGeom>
          <a:noFill/>
        </p:spPr>
        <p:txBody>
          <a:bodyPr wrap="square" rtlCol="0">
            <a:spAutoFit/>
          </a:bodyPr>
          <a:lstStyle/>
          <a:p>
            <a:r>
              <a:rPr lang="de-DE" sz="1400" b="1" i="0" dirty="0">
                <a:effectLst/>
              </a:rPr>
              <a:t>1941</a:t>
            </a:r>
          </a:p>
          <a:p>
            <a:endParaRPr lang="de-DE" sz="1400" b="1" dirty="0"/>
          </a:p>
          <a:p>
            <a:r>
              <a:rPr lang="de-DE" sz="1400" b="0" i="0" dirty="0">
                <a:effectLst/>
              </a:rPr>
              <a:t>Transgeschlechtlichkeit wird erstmals in Bezug zu Homo- und Bisexualität gesetzt.</a:t>
            </a:r>
            <a:endParaRPr lang="de-DE" sz="1400" dirty="0"/>
          </a:p>
        </p:txBody>
      </p:sp>
      <p:sp>
        <p:nvSpPr>
          <p:cNvPr id="9" name="Textfeld 8">
            <a:extLst>
              <a:ext uri="{FF2B5EF4-FFF2-40B4-BE49-F238E27FC236}">
                <a16:creationId xmlns:a16="http://schemas.microsoft.com/office/drawing/2014/main" id="{8E6AB5BE-B7B6-A187-6321-CE72A3708CC3}"/>
              </a:ext>
            </a:extLst>
          </p:cNvPr>
          <p:cNvSpPr txBox="1"/>
          <p:nvPr/>
        </p:nvSpPr>
        <p:spPr>
          <a:xfrm>
            <a:off x="4092273" y="2766759"/>
            <a:ext cx="2755392" cy="954107"/>
          </a:xfrm>
          <a:prstGeom prst="rect">
            <a:avLst/>
          </a:prstGeom>
          <a:noFill/>
        </p:spPr>
        <p:txBody>
          <a:bodyPr wrap="square" rtlCol="0">
            <a:spAutoFit/>
          </a:bodyPr>
          <a:lstStyle/>
          <a:p>
            <a:r>
              <a:rPr lang="de-DE" sz="1400" b="1" i="0" dirty="0">
                <a:effectLst/>
              </a:rPr>
              <a:t>1940</a:t>
            </a:r>
          </a:p>
          <a:p>
            <a:endParaRPr lang="de-DE" sz="1400" b="1" u="none" strike="noStrike" dirty="0"/>
          </a:p>
          <a:p>
            <a:r>
              <a:rPr lang="de-DE" sz="1400" b="0" i="0" u="none" strike="noStrike" dirty="0">
                <a:effectLst/>
              </a:rPr>
              <a:t>Island</a:t>
            </a:r>
            <a:r>
              <a:rPr lang="de-DE" sz="1400" b="0" i="0" dirty="0">
                <a:effectLst/>
              </a:rPr>
              <a:t> entkriminalisiert Homosexualität.</a:t>
            </a:r>
            <a:endParaRPr lang="de-DE" sz="1400" dirty="0"/>
          </a:p>
        </p:txBody>
      </p:sp>
      <p:sp>
        <p:nvSpPr>
          <p:cNvPr id="10" name="Textfeld 9">
            <a:extLst>
              <a:ext uri="{FF2B5EF4-FFF2-40B4-BE49-F238E27FC236}">
                <a16:creationId xmlns:a16="http://schemas.microsoft.com/office/drawing/2014/main" id="{42A0246D-FA4D-9CDC-5062-C83EC0DEDB30}"/>
              </a:ext>
            </a:extLst>
          </p:cNvPr>
          <p:cNvSpPr txBox="1"/>
          <p:nvPr/>
        </p:nvSpPr>
        <p:spPr>
          <a:xfrm>
            <a:off x="2135560" y="4118228"/>
            <a:ext cx="2755392" cy="1600438"/>
          </a:xfrm>
          <a:prstGeom prst="rect">
            <a:avLst/>
          </a:prstGeom>
          <a:noFill/>
        </p:spPr>
        <p:txBody>
          <a:bodyPr wrap="square" rtlCol="0">
            <a:spAutoFit/>
          </a:bodyPr>
          <a:lstStyle/>
          <a:p>
            <a:r>
              <a:rPr lang="de-DE" sz="1400" b="1" i="0" dirty="0">
                <a:effectLst/>
              </a:rPr>
              <a:t>1937</a:t>
            </a:r>
          </a:p>
          <a:p>
            <a:endParaRPr lang="de-DE" sz="1400" b="1" dirty="0"/>
          </a:p>
          <a:p>
            <a:r>
              <a:rPr lang="de-DE" sz="1400" b="0" i="0" dirty="0">
                <a:effectLst/>
              </a:rPr>
              <a:t>Der </a:t>
            </a:r>
            <a:r>
              <a:rPr lang="de-DE" sz="1400" b="0" i="0" u="none" strike="noStrike" dirty="0">
                <a:effectLst/>
              </a:rPr>
              <a:t>rosa Winkel</a:t>
            </a:r>
            <a:r>
              <a:rPr lang="de-DE" sz="1400" b="0" i="0" dirty="0">
                <a:effectLst/>
              </a:rPr>
              <a:t> wird erstmals für schwule Männer in deutschen Konzentrationslagern verwendet.</a:t>
            </a:r>
            <a:endParaRPr lang="de-DE" sz="1400" dirty="0"/>
          </a:p>
        </p:txBody>
      </p:sp>
      <p:sp>
        <p:nvSpPr>
          <p:cNvPr id="11" name="Textfeld 10">
            <a:extLst>
              <a:ext uri="{FF2B5EF4-FFF2-40B4-BE49-F238E27FC236}">
                <a16:creationId xmlns:a16="http://schemas.microsoft.com/office/drawing/2014/main" id="{04BDA0EF-E346-9651-8FE9-6F938CE879C4}"/>
              </a:ext>
            </a:extLst>
          </p:cNvPr>
          <p:cNvSpPr txBox="1"/>
          <p:nvPr/>
        </p:nvSpPr>
        <p:spPr>
          <a:xfrm>
            <a:off x="1033778" y="1479479"/>
            <a:ext cx="2755392" cy="2246769"/>
          </a:xfrm>
          <a:prstGeom prst="rect">
            <a:avLst/>
          </a:prstGeom>
          <a:noFill/>
        </p:spPr>
        <p:txBody>
          <a:bodyPr wrap="square" rtlCol="0">
            <a:spAutoFit/>
          </a:bodyPr>
          <a:lstStyle/>
          <a:p>
            <a:r>
              <a:rPr lang="de-DE" sz="1400" b="1" i="0" dirty="0">
                <a:effectLst/>
              </a:rPr>
              <a:t>1934</a:t>
            </a:r>
          </a:p>
          <a:p>
            <a:endParaRPr lang="de-DE" sz="1400" b="1" u="none" strike="noStrike" dirty="0"/>
          </a:p>
          <a:p>
            <a:r>
              <a:rPr lang="de-DE" sz="1400" b="0" i="0" u="none" strike="noStrike" dirty="0">
                <a:effectLst/>
              </a:rPr>
              <a:t>Uruguay</a:t>
            </a:r>
            <a:r>
              <a:rPr lang="de-DE" sz="1400" b="0" i="0" dirty="0">
                <a:effectLst/>
              </a:rPr>
              <a:t> entkriminalisiert Homosexualität. Hitler inszeniert den sogenannten „</a:t>
            </a:r>
            <a:r>
              <a:rPr lang="de-DE" sz="1400" b="0" i="0" u="none" strike="noStrike" dirty="0">
                <a:effectLst/>
              </a:rPr>
              <a:t>Röhm-Putsch</a:t>
            </a:r>
            <a:r>
              <a:rPr lang="de-DE" sz="1400" b="0" i="0" dirty="0">
                <a:effectLst/>
              </a:rPr>
              <a:t>“, um Säuberungen in der NSDAP vorzunehmen, wobei homosexuelle Netzwerke beseitigt werden.</a:t>
            </a:r>
            <a:endParaRPr lang="de-DE" sz="1400" dirty="0"/>
          </a:p>
        </p:txBody>
      </p:sp>
      <p:pic>
        <p:nvPicPr>
          <p:cNvPr id="3074" name="Picture 2">
            <a:extLst>
              <a:ext uri="{FF2B5EF4-FFF2-40B4-BE49-F238E27FC236}">
                <a16:creationId xmlns:a16="http://schemas.microsoft.com/office/drawing/2014/main" id="{FEEB260F-B555-37E8-14A3-6A6858FE5D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199" y="4458468"/>
            <a:ext cx="1263774" cy="1125908"/>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descr="Ein Bild, das Grafiken, Kreis, Symbol, Schrift enthält.&#10;&#10;Automatisch generierte Beschreibung">
            <a:extLst>
              <a:ext uri="{FF2B5EF4-FFF2-40B4-BE49-F238E27FC236}">
                <a16:creationId xmlns:a16="http://schemas.microsoft.com/office/drawing/2014/main" id="{B7B2980B-116E-58C0-AA07-1BC122D0F1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575391"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6DD1AD37-40C5-01B8-C259-1F25393279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185853"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2ABBBAA1-893E-AF63-9153-E49483FAA3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227326" y="3726248"/>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15131BFF-E70F-8219-29DB-2F30CF28DE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285938" y="3726248"/>
            <a:ext cx="368296" cy="368296"/>
          </a:xfrm>
          <a:prstGeom prst="rect">
            <a:avLst/>
          </a:prstGeom>
        </p:spPr>
      </p:pic>
    </p:spTree>
    <p:extLst>
      <p:ext uri="{BB962C8B-B14F-4D97-AF65-F5344CB8AC3E}">
        <p14:creationId xmlns:p14="http://schemas.microsoft.com/office/powerpoint/2010/main" val="2567075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898136" y="3723855"/>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278028" y="1907973"/>
            <a:ext cx="2755392" cy="1815882"/>
          </a:xfrm>
          <a:prstGeom prst="rect">
            <a:avLst/>
          </a:prstGeom>
          <a:noFill/>
        </p:spPr>
        <p:txBody>
          <a:bodyPr wrap="square" rtlCol="0">
            <a:spAutoFit/>
          </a:bodyPr>
          <a:lstStyle/>
          <a:p>
            <a:r>
              <a:rPr lang="de-DE" sz="1400" b="1" i="0" dirty="0">
                <a:effectLst/>
              </a:rPr>
              <a:t>1950</a:t>
            </a:r>
          </a:p>
          <a:p>
            <a:endParaRPr lang="de-DE" sz="1400" b="1" dirty="0"/>
          </a:p>
          <a:p>
            <a:r>
              <a:rPr lang="de-DE" sz="1400" b="0" i="0" dirty="0">
                <a:effectLst/>
              </a:rPr>
              <a:t>Die Regierung der </a:t>
            </a:r>
            <a:r>
              <a:rPr lang="de-DE" sz="1400" b="0" i="0" u="none" strike="noStrike" dirty="0">
                <a:effectLst/>
              </a:rPr>
              <a:t>Deutschen Demokratischen Republik</a:t>
            </a:r>
            <a:r>
              <a:rPr lang="de-DE" sz="1400" b="0" i="0" dirty="0">
                <a:effectLst/>
              </a:rPr>
              <a:t> (DDR) hebt die Zusätze der Nationalsozialisten zum Paragraphen 175 teilweise auf. </a:t>
            </a:r>
            <a:endParaRPr lang="de-DE" sz="1400" dirty="0"/>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32</a:t>
            </a:fld>
            <a:endParaRPr lang="de-DE"/>
          </a:p>
        </p:txBody>
      </p:sp>
      <p:sp>
        <p:nvSpPr>
          <p:cNvPr id="7" name="Textfeld 6">
            <a:extLst>
              <a:ext uri="{FF2B5EF4-FFF2-40B4-BE49-F238E27FC236}">
                <a16:creationId xmlns:a16="http://schemas.microsoft.com/office/drawing/2014/main" id="{DAFFC86D-9B77-5FB9-3D67-C5603E2BAF44}"/>
              </a:ext>
            </a:extLst>
          </p:cNvPr>
          <p:cNvSpPr txBox="1"/>
          <p:nvPr/>
        </p:nvSpPr>
        <p:spPr>
          <a:xfrm>
            <a:off x="6960096" y="4142723"/>
            <a:ext cx="3566649" cy="2246769"/>
          </a:xfrm>
          <a:prstGeom prst="rect">
            <a:avLst/>
          </a:prstGeom>
          <a:noFill/>
        </p:spPr>
        <p:txBody>
          <a:bodyPr wrap="square" rtlCol="0">
            <a:spAutoFit/>
          </a:bodyPr>
          <a:lstStyle/>
          <a:p>
            <a:r>
              <a:rPr lang="de-DE" sz="1400" b="1" i="0" dirty="0">
                <a:effectLst/>
              </a:rPr>
              <a:t>1948</a:t>
            </a:r>
            <a:r>
              <a:rPr lang="de-DE" sz="1400" b="0" i="0" dirty="0">
                <a:effectLst/>
              </a:rPr>
              <a:t> </a:t>
            </a:r>
          </a:p>
          <a:p>
            <a:endParaRPr lang="de-DE" sz="1400" dirty="0"/>
          </a:p>
          <a:p>
            <a:r>
              <a:rPr lang="de-DE" sz="1400" b="0" i="0" dirty="0">
                <a:effectLst/>
              </a:rPr>
              <a:t>Die homosexuelle Gruppierung </a:t>
            </a:r>
            <a:r>
              <a:rPr lang="de-DE" sz="1400" b="0" i="1" dirty="0" err="1">
                <a:effectLst/>
              </a:rPr>
              <a:t>Forbundet</a:t>
            </a:r>
            <a:r>
              <a:rPr lang="de-DE" sz="1400" b="0" i="1" dirty="0">
                <a:effectLst/>
              </a:rPr>
              <a:t> </a:t>
            </a:r>
            <a:r>
              <a:rPr lang="de-DE" sz="1400" b="0" i="1" dirty="0" err="1">
                <a:effectLst/>
              </a:rPr>
              <a:t>af</a:t>
            </a:r>
            <a:r>
              <a:rPr lang="de-DE" sz="1400" b="0" i="1" dirty="0">
                <a:effectLst/>
              </a:rPr>
              <a:t> 1948</a:t>
            </a:r>
            <a:r>
              <a:rPr lang="de-DE" sz="1400" b="0" i="0" dirty="0">
                <a:effectLst/>
              </a:rPr>
              <a:t> („Liga von 1948“) wird in Dänemark gegründet. Die </a:t>
            </a:r>
            <a:r>
              <a:rPr lang="de-DE" sz="1400" b="0" i="0" u="none" strike="noStrike" dirty="0">
                <a:effectLst/>
              </a:rPr>
              <a:t>kommunistischen Machthaber in Polen</a:t>
            </a:r>
            <a:r>
              <a:rPr lang="de-DE" sz="1400" b="0" i="0" dirty="0">
                <a:effectLst/>
              </a:rPr>
              <a:t> legen 15 Jahre als </a:t>
            </a:r>
            <a:r>
              <a:rPr lang="de-DE" sz="1400" b="0" i="0" u="none" strike="noStrike" dirty="0">
                <a:effectLst/>
              </a:rPr>
              <a:t>Schutzalter</a:t>
            </a:r>
            <a:r>
              <a:rPr lang="de-DE" sz="1400" b="0" i="0" dirty="0">
                <a:effectLst/>
              </a:rPr>
              <a:t> fest, ab dem jedwede sexuellen Handlungen straffrei sind, unabhängig ob hetero- oder homosexuell</a:t>
            </a:r>
            <a:endParaRPr lang="de-DE" sz="1400" dirty="0"/>
          </a:p>
        </p:txBody>
      </p:sp>
      <p:sp>
        <p:nvSpPr>
          <p:cNvPr id="9" name="Textfeld 8">
            <a:extLst>
              <a:ext uri="{FF2B5EF4-FFF2-40B4-BE49-F238E27FC236}">
                <a16:creationId xmlns:a16="http://schemas.microsoft.com/office/drawing/2014/main" id="{1DB92AB0-4E46-8D30-6E1F-B4C6674E6869}"/>
              </a:ext>
            </a:extLst>
          </p:cNvPr>
          <p:cNvSpPr txBox="1"/>
          <p:nvPr/>
        </p:nvSpPr>
        <p:spPr>
          <a:xfrm>
            <a:off x="4727848" y="1692530"/>
            <a:ext cx="3051727" cy="2031325"/>
          </a:xfrm>
          <a:prstGeom prst="rect">
            <a:avLst/>
          </a:prstGeom>
          <a:noFill/>
        </p:spPr>
        <p:txBody>
          <a:bodyPr wrap="square" rtlCol="0">
            <a:spAutoFit/>
          </a:bodyPr>
          <a:lstStyle/>
          <a:p>
            <a:r>
              <a:rPr lang="de-DE" sz="1400" b="1" i="0" dirty="0">
                <a:effectLst/>
              </a:rPr>
              <a:t>1946</a:t>
            </a:r>
          </a:p>
          <a:p>
            <a:endParaRPr lang="de-DE" sz="1400" b="1" u="none" strike="noStrike" dirty="0"/>
          </a:p>
          <a:p>
            <a:r>
              <a:rPr lang="de-DE" sz="1400" b="0" i="1" u="none" strike="noStrike" dirty="0">
                <a:effectLst/>
              </a:rPr>
              <a:t>COC </a:t>
            </a:r>
            <a:r>
              <a:rPr lang="de-DE" sz="1400" b="0" i="1" u="none" strike="noStrike" dirty="0" err="1">
                <a:effectLst/>
              </a:rPr>
              <a:t>Nederland</a:t>
            </a:r>
            <a:r>
              <a:rPr lang="de-DE" sz="1400" b="0" i="0" dirty="0">
                <a:effectLst/>
              </a:rPr>
              <a:t> (damals </a:t>
            </a:r>
            <a:r>
              <a:rPr lang="de-DE" sz="1400" b="0" i="1" dirty="0" err="1">
                <a:effectLst/>
              </a:rPr>
              <a:t>Cultuur</a:t>
            </a:r>
            <a:r>
              <a:rPr lang="de-DE" sz="1400" b="0" i="1" dirty="0">
                <a:effectLst/>
              </a:rPr>
              <a:t>- en </a:t>
            </a:r>
            <a:r>
              <a:rPr lang="de-DE" sz="1400" b="0" i="1" dirty="0" err="1">
                <a:effectLst/>
              </a:rPr>
              <a:t>Ontspannings</a:t>
            </a:r>
            <a:r>
              <a:rPr lang="de-DE" sz="1400" b="0" i="1" dirty="0">
                <a:effectLst/>
              </a:rPr>
              <a:t> Centrum</a:t>
            </a:r>
            <a:r>
              <a:rPr lang="de-DE" sz="1400" b="0" i="0" dirty="0">
                <a:effectLst/>
              </a:rPr>
              <a:t>), eine der ersten homophilen Organisationen wird in den </a:t>
            </a:r>
            <a:r>
              <a:rPr lang="de-DE" sz="1400" b="0" i="0" u="none" strike="noStrike" dirty="0">
                <a:effectLst/>
              </a:rPr>
              <a:t>Niederlanden</a:t>
            </a:r>
            <a:r>
              <a:rPr lang="de-DE" sz="1400" b="0" i="0" dirty="0">
                <a:effectLst/>
              </a:rPr>
              <a:t> gegründet. COC ist bis heute die älteste bestehende LBGT-Vereinigung.</a:t>
            </a:r>
            <a:endParaRPr lang="de-DE" sz="1400" dirty="0"/>
          </a:p>
        </p:txBody>
      </p:sp>
      <p:sp>
        <p:nvSpPr>
          <p:cNvPr id="10" name="Textfeld 9">
            <a:extLst>
              <a:ext uri="{FF2B5EF4-FFF2-40B4-BE49-F238E27FC236}">
                <a16:creationId xmlns:a16="http://schemas.microsoft.com/office/drawing/2014/main" id="{71FFD145-32A2-4247-0A2A-FD9FC42914D5}"/>
              </a:ext>
            </a:extLst>
          </p:cNvPr>
          <p:cNvSpPr txBox="1"/>
          <p:nvPr/>
        </p:nvSpPr>
        <p:spPr>
          <a:xfrm>
            <a:off x="2100787" y="4137228"/>
            <a:ext cx="3824492" cy="2246769"/>
          </a:xfrm>
          <a:prstGeom prst="rect">
            <a:avLst/>
          </a:prstGeom>
          <a:noFill/>
        </p:spPr>
        <p:txBody>
          <a:bodyPr wrap="square" rtlCol="0">
            <a:spAutoFit/>
          </a:bodyPr>
          <a:lstStyle/>
          <a:p>
            <a:r>
              <a:rPr lang="de-DE" sz="1400" b="1" i="0" dirty="0">
                <a:effectLst/>
              </a:rPr>
              <a:t>1945</a:t>
            </a:r>
          </a:p>
          <a:p>
            <a:endParaRPr lang="de-DE" sz="1400" b="1" dirty="0"/>
          </a:p>
          <a:p>
            <a:r>
              <a:rPr lang="de-DE" sz="1400" b="0" i="0" dirty="0">
                <a:effectLst/>
              </a:rPr>
              <a:t>Der Krieg endet. Bei der Befreiung der deutschen Konzentrationslager durch die </a:t>
            </a:r>
            <a:r>
              <a:rPr lang="de-DE" sz="1400" b="0" i="0" u="none" strike="noStrike" dirty="0">
                <a:effectLst/>
              </a:rPr>
              <a:t>Alliierten</a:t>
            </a:r>
            <a:r>
              <a:rPr lang="de-DE" sz="1400" b="0" i="0" dirty="0">
                <a:effectLst/>
              </a:rPr>
              <a:t> wurden diejenigen, die wegen homosexueller Vorwürfe interniert waren, nicht befreit; sie mussten ihre Strafen gemäß dem Paragraphen 175 abbüßen. Portugal entkriminalisiert Homosexualität zum zweiten Mal in seiner Geschichte.</a:t>
            </a:r>
            <a:endParaRPr lang="de-DE" sz="1400" dirty="0"/>
          </a:p>
        </p:txBody>
      </p:sp>
      <p:sp>
        <p:nvSpPr>
          <p:cNvPr id="11" name="Textfeld 10">
            <a:extLst>
              <a:ext uri="{FF2B5EF4-FFF2-40B4-BE49-F238E27FC236}">
                <a16:creationId xmlns:a16="http://schemas.microsoft.com/office/drawing/2014/main" id="{3AA70621-BD92-6CAC-0D41-70A9FC8FC84A}"/>
              </a:ext>
            </a:extLst>
          </p:cNvPr>
          <p:cNvSpPr txBox="1"/>
          <p:nvPr/>
        </p:nvSpPr>
        <p:spPr>
          <a:xfrm>
            <a:off x="926508" y="1266750"/>
            <a:ext cx="3657323" cy="2462213"/>
          </a:xfrm>
          <a:prstGeom prst="rect">
            <a:avLst/>
          </a:prstGeom>
          <a:noFill/>
        </p:spPr>
        <p:txBody>
          <a:bodyPr wrap="square" rtlCol="0">
            <a:spAutoFit/>
          </a:bodyPr>
          <a:lstStyle/>
          <a:p>
            <a:r>
              <a:rPr lang="de-DE" sz="1400" b="1" i="0" dirty="0">
                <a:effectLst/>
              </a:rPr>
              <a:t>1944</a:t>
            </a:r>
          </a:p>
          <a:p>
            <a:endParaRPr lang="de-DE" sz="1400" b="1" u="none" strike="noStrike" dirty="0"/>
          </a:p>
          <a:p>
            <a:r>
              <a:rPr lang="de-DE" sz="1400" b="0" i="0" u="none" strike="noStrike" dirty="0">
                <a:effectLst/>
              </a:rPr>
              <a:t>Schweden</a:t>
            </a:r>
            <a:r>
              <a:rPr lang="de-DE" sz="1400" b="0" i="0" dirty="0">
                <a:effectLst/>
              </a:rPr>
              <a:t> entkriminalisiert Homosexualität, sofern die Beteiligten über 20 Jahre alt sind. Der schwule König </a:t>
            </a:r>
            <a:r>
              <a:rPr lang="de-DE" sz="1400" b="0" i="0" u="none" strike="noStrike" dirty="0">
                <a:effectLst/>
              </a:rPr>
              <a:t>Gustav V.</a:t>
            </a:r>
            <a:r>
              <a:rPr lang="de-DE" sz="1400" b="0" i="0" dirty="0">
                <a:effectLst/>
              </a:rPr>
              <a:t> hält Schweden ab 1941 aus dem Zweiten Weltkrieg heraus, indem er eine „deutschfreundliche“ Politik durchsetzt und Truppendurchquerungen erlaubt. </a:t>
            </a:r>
            <a:r>
              <a:rPr lang="de-DE" sz="1400" b="0" i="0" u="none" strike="noStrike" dirty="0">
                <a:effectLst/>
              </a:rPr>
              <a:t>Surinam</a:t>
            </a:r>
            <a:r>
              <a:rPr lang="de-DE" sz="1400" b="0" i="0" dirty="0">
                <a:effectLst/>
              </a:rPr>
              <a:t> legalisiert Homosexualität.</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F367A42A-D82E-E9F3-EBCD-5BE69D06C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422217" y="3723855"/>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DEE84241-2DCB-0BB3-88E6-8A5B8329B2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142168" y="3723855"/>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784545EC-D5DE-D6A0-4C3B-9BB3509F9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231003" y="3723855"/>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954F4C40-72BB-208E-A840-764B60BA54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158580" y="3723855"/>
            <a:ext cx="368296" cy="368296"/>
          </a:xfrm>
          <a:prstGeom prst="rect">
            <a:avLst/>
          </a:prstGeom>
        </p:spPr>
      </p:pic>
    </p:spTree>
    <p:extLst>
      <p:ext uri="{BB962C8B-B14F-4D97-AF65-F5344CB8AC3E}">
        <p14:creationId xmlns:p14="http://schemas.microsoft.com/office/powerpoint/2010/main" val="9669822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68417" y="3720461"/>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5591944" y="4088757"/>
            <a:ext cx="5468039" cy="2246769"/>
          </a:xfrm>
          <a:prstGeom prst="rect">
            <a:avLst/>
          </a:prstGeom>
          <a:noFill/>
        </p:spPr>
        <p:txBody>
          <a:bodyPr wrap="square" rtlCol="0">
            <a:spAutoFit/>
          </a:bodyPr>
          <a:lstStyle/>
          <a:p>
            <a:r>
              <a:rPr lang="de-DE" sz="1400" b="1" i="0" dirty="0">
                <a:effectLst/>
              </a:rPr>
              <a:t>1961</a:t>
            </a:r>
          </a:p>
          <a:p>
            <a:endParaRPr lang="de-DE" sz="1400" b="1" dirty="0"/>
          </a:p>
          <a:p>
            <a:r>
              <a:rPr lang="de-DE" sz="1400" b="0" i="0" dirty="0">
                <a:effectLst/>
              </a:rPr>
              <a:t>Die </a:t>
            </a:r>
            <a:r>
              <a:rPr lang="de-DE" sz="1400" b="0" i="0" u="none" strike="noStrike" dirty="0">
                <a:effectLst/>
              </a:rPr>
              <a:t>Tschechoslowakei</a:t>
            </a:r>
            <a:r>
              <a:rPr lang="de-DE" sz="1400" b="0" i="0" dirty="0">
                <a:effectLst/>
              </a:rPr>
              <a:t> und </a:t>
            </a:r>
            <a:r>
              <a:rPr lang="de-DE" sz="1400" b="0" i="0" u="none" strike="noStrike" dirty="0">
                <a:effectLst/>
              </a:rPr>
              <a:t>Ungarn</a:t>
            </a:r>
            <a:r>
              <a:rPr lang="de-DE" sz="1400" b="0" i="0" dirty="0">
                <a:effectLst/>
              </a:rPr>
              <a:t> entkriminalisieren Sodomie. Der </a:t>
            </a:r>
            <a:r>
              <a:rPr lang="de-DE" sz="1400" b="0" i="0" u="none" strike="noStrike" dirty="0">
                <a:effectLst/>
              </a:rPr>
              <a:t>Vatikan</a:t>
            </a:r>
            <a:r>
              <a:rPr lang="de-DE" sz="1400" b="0" i="0" dirty="0">
                <a:effectLst/>
              </a:rPr>
              <a:t> erklärt, dass es niemandem, der von der „perversen Neigung“ zu Homosexualität betroffen ist, erlaubt sein sollte, kirchliche Gelübde abzulegen oder in der </a:t>
            </a:r>
            <a:r>
              <a:rPr lang="de-DE" sz="1400" b="0" i="0" u="none" strike="noStrike" dirty="0">
                <a:effectLst/>
              </a:rPr>
              <a:t>römisch-katholischen Kirche</a:t>
            </a:r>
            <a:r>
              <a:rPr lang="de-DE" sz="1400" b="0" i="0" dirty="0">
                <a:effectLst/>
              </a:rPr>
              <a:t> ordiniert zu werden. </a:t>
            </a:r>
            <a:r>
              <a:rPr lang="de-DE" sz="1400" b="0" i="0" u="none" strike="noStrike" dirty="0">
                <a:effectLst/>
              </a:rPr>
              <a:t>Jose </a:t>
            </a:r>
            <a:r>
              <a:rPr lang="de-DE" sz="1400" b="0" i="0" u="none" strike="noStrike" dirty="0" err="1">
                <a:effectLst/>
              </a:rPr>
              <a:t>Sarria</a:t>
            </a:r>
            <a:r>
              <a:rPr lang="de-DE" sz="1400" b="0" i="0" dirty="0">
                <a:effectLst/>
              </a:rPr>
              <a:t> ist mit seiner Kandidatur für den </a:t>
            </a:r>
            <a:r>
              <a:rPr lang="de-DE" sz="1400" b="0" i="1" dirty="0">
                <a:effectLst/>
              </a:rPr>
              <a:t>San Francisco Board </a:t>
            </a:r>
            <a:r>
              <a:rPr lang="de-DE" sz="1400" b="0" i="1" dirty="0" err="1">
                <a:effectLst/>
              </a:rPr>
              <a:t>of</a:t>
            </a:r>
            <a:r>
              <a:rPr lang="de-DE" sz="1400" b="0" i="1" dirty="0">
                <a:effectLst/>
              </a:rPr>
              <a:t> Supervisors</a:t>
            </a:r>
            <a:r>
              <a:rPr lang="de-DE" sz="1400" b="0" i="0" dirty="0">
                <a:effectLst/>
              </a:rPr>
              <a:t> (Stadtrat von San Francisco) weltweit der erste offen Schwule, der sich für ein öffentliches Amt zur Wahl stellt.</a:t>
            </a:r>
            <a:endParaRPr lang="de-DE" sz="1400" dirty="0"/>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33</a:t>
            </a:fld>
            <a:endParaRPr lang="de-DE"/>
          </a:p>
        </p:txBody>
      </p:sp>
      <p:sp>
        <p:nvSpPr>
          <p:cNvPr id="9" name="Textfeld 8">
            <a:extLst>
              <a:ext uri="{FF2B5EF4-FFF2-40B4-BE49-F238E27FC236}">
                <a16:creationId xmlns:a16="http://schemas.microsoft.com/office/drawing/2014/main" id="{9AD0602B-F405-ECF3-B1F9-F183661621F0}"/>
              </a:ext>
            </a:extLst>
          </p:cNvPr>
          <p:cNvSpPr txBox="1"/>
          <p:nvPr/>
        </p:nvSpPr>
        <p:spPr>
          <a:xfrm>
            <a:off x="3799793" y="1135899"/>
            <a:ext cx="6204481" cy="2462213"/>
          </a:xfrm>
          <a:prstGeom prst="rect">
            <a:avLst/>
          </a:prstGeom>
          <a:noFill/>
        </p:spPr>
        <p:txBody>
          <a:bodyPr wrap="square" rtlCol="0">
            <a:spAutoFit/>
          </a:bodyPr>
          <a:lstStyle/>
          <a:p>
            <a:r>
              <a:rPr lang="de-DE" sz="1400" b="1" i="0" dirty="0">
                <a:effectLst/>
              </a:rPr>
              <a:t>1957</a:t>
            </a:r>
          </a:p>
          <a:p>
            <a:endParaRPr lang="de-DE" sz="1400" b="1" dirty="0"/>
          </a:p>
          <a:p>
            <a:r>
              <a:rPr lang="de-DE" sz="1400" b="0" i="0" dirty="0">
                <a:effectLst/>
              </a:rPr>
              <a:t>Der US-amerikanische Arzt </a:t>
            </a:r>
            <a:r>
              <a:rPr lang="de-DE" sz="1400" b="0" i="0" u="none" strike="noStrike" dirty="0">
                <a:effectLst/>
              </a:rPr>
              <a:t>Harry Benjamin</a:t>
            </a:r>
            <a:r>
              <a:rPr lang="de-DE" sz="1400" b="0" i="0" dirty="0">
                <a:effectLst/>
              </a:rPr>
              <a:t> prägt den Ausdruck „</a:t>
            </a:r>
            <a:r>
              <a:rPr lang="de-DE" sz="1400" b="0" i="0" u="none" strike="noStrike" dirty="0">
                <a:effectLst/>
              </a:rPr>
              <a:t>transsexuell</a:t>
            </a:r>
            <a:r>
              <a:rPr lang="de-DE" sz="1400" b="0" i="0" dirty="0">
                <a:effectLst/>
              </a:rPr>
              <a:t>“. Der </a:t>
            </a:r>
            <a:r>
              <a:rPr lang="de-DE" sz="1400" b="0" i="1" u="none" strike="noStrike" dirty="0">
                <a:effectLst/>
              </a:rPr>
              <a:t>Wolfenden Report</a:t>
            </a:r>
            <a:r>
              <a:rPr lang="de-DE" sz="1400" b="0" i="0" dirty="0">
                <a:effectLst/>
              </a:rPr>
              <a:t> empfiehlt die Entkriminalisierung einvernehmlichen homosexuellen Verhaltens zwischen Erwachsenen im Vereinigten Königreich. Die Psychologin </a:t>
            </a:r>
            <a:r>
              <a:rPr lang="de-DE" sz="1400" b="0" i="0" u="none" strike="noStrike" dirty="0">
                <a:effectLst/>
              </a:rPr>
              <a:t>Evelyn Hooker</a:t>
            </a:r>
            <a:r>
              <a:rPr lang="de-DE" sz="1400" b="0" i="0" dirty="0">
                <a:effectLst/>
              </a:rPr>
              <a:t> veröffentlicht eine Studie, nach der homosexuelle Männer genau so gut angepasst sind wie nicht-homosexuelle Männer; diese Studie wird ein entscheidender Faktor, um die Entfernung der Homosexualität im Jahre 1973 aus dem </a:t>
            </a:r>
            <a:r>
              <a:rPr lang="de-DE" sz="1400" b="0" i="1" dirty="0">
                <a:effectLst/>
              </a:rPr>
              <a:t>Handbuch der geistigen Störungen</a:t>
            </a:r>
            <a:r>
              <a:rPr lang="de-DE" sz="1400" b="0" i="0" dirty="0">
                <a:effectLst/>
              </a:rPr>
              <a:t> der </a:t>
            </a:r>
            <a:r>
              <a:rPr lang="de-DE" sz="1400" b="0" i="0" u="none" strike="noStrike" dirty="0">
                <a:effectLst/>
              </a:rPr>
              <a:t>American </a:t>
            </a:r>
            <a:r>
              <a:rPr lang="de-DE" sz="1400" b="0" i="0" u="none" strike="noStrike" dirty="0" err="1">
                <a:effectLst/>
              </a:rPr>
              <a:t>Psychiatric</a:t>
            </a:r>
            <a:r>
              <a:rPr lang="de-DE" sz="1400" b="0" i="0" u="none" strike="noStrike" dirty="0">
                <a:effectLst/>
              </a:rPr>
              <a:t> </a:t>
            </a:r>
            <a:r>
              <a:rPr lang="de-DE" sz="1400" b="0" i="0" u="none" strike="noStrike" dirty="0" err="1">
                <a:effectLst/>
              </a:rPr>
              <a:t>Association</a:t>
            </a:r>
            <a:r>
              <a:rPr lang="de-DE" sz="1400" b="0" i="0" dirty="0">
                <a:effectLst/>
              </a:rPr>
              <a:t> (Vereinigung amerikanischer Psychiater) voranzutreiben.</a:t>
            </a:r>
            <a:endParaRPr lang="de-DE" sz="1400" dirty="0"/>
          </a:p>
        </p:txBody>
      </p:sp>
      <p:sp>
        <p:nvSpPr>
          <p:cNvPr id="10" name="Textfeld 9">
            <a:extLst>
              <a:ext uri="{FF2B5EF4-FFF2-40B4-BE49-F238E27FC236}">
                <a16:creationId xmlns:a16="http://schemas.microsoft.com/office/drawing/2014/main" id="{3F43B369-6802-2B40-CE5B-2D17A0A77A8B}"/>
              </a:ext>
            </a:extLst>
          </p:cNvPr>
          <p:cNvSpPr txBox="1"/>
          <p:nvPr/>
        </p:nvSpPr>
        <p:spPr>
          <a:xfrm>
            <a:off x="1991544" y="4088876"/>
            <a:ext cx="2755392" cy="954107"/>
          </a:xfrm>
          <a:prstGeom prst="rect">
            <a:avLst/>
          </a:prstGeom>
          <a:noFill/>
        </p:spPr>
        <p:txBody>
          <a:bodyPr wrap="square" rtlCol="0">
            <a:spAutoFit/>
          </a:bodyPr>
          <a:lstStyle/>
          <a:p>
            <a:r>
              <a:rPr lang="de-DE" sz="1400" b="1" i="0" dirty="0">
                <a:effectLst/>
              </a:rPr>
              <a:t>1956</a:t>
            </a:r>
          </a:p>
          <a:p>
            <a:endParaRPr lang="de-DE" sz="1400" b="1" u="none" strike="noStrike" dirty="0"/>
          </a:p>
          <a:p>
            <a:r>
              <a:rPr lang="de-DE" sz="1400" b="0" i="0" u="none" strike="noStrike" dirty="0">
                <a:effectLst/>
              </a:rPr>
              <a:t>Thailand</a:t>
            </a:r>
            <a:r>
              <a:rPr lang="de-DE" sz="1400" b="0" i="0" dirty="0">
                <a:effectLst/>
              </a:rPr>
              <a:t> entkriminalisiert homosexuelle Handlungen.</a:t>
            </a:r>
            <a:endParaRPr lang="de-DE" sz="1400" dirty="0"/>
          </a:p>
        </p:txBody>
      </p:sp>
      <p:sp>
        <p:nvSpPr>
          <p:cNvPr id="11" name="Textfeld 10">
            <a:extLst>
              <a:ext uri="{FF2B5EF4-FFF2-40B4-BE49-F238E27FC236}">
                <a16:creationId xmlns:a16="http://schemas.microsoft.com/office/drawing/2014/main" id="{B94BB940-A892-8E35-404E-4859427653A2}"/>
              </a:ext>
            </a:extLst>
          </p:cNvPr>
          <p:cNvSpPr txBox="1"/>
          <p:nvPr/>
        </p:nvSpPr>
        <p:spPr>
          <a:xfrm>
            <a:off x="888449" y="2445412"/>
            <a:ext cx="2637685" cy="1169551"/>
          </a:xfrm>
          <a:prstGeom prst="rect">
            <a:avLst/>
          </a:prstGeom>
          <a:noFill/>
        </p:spPr>
        <p:txBody>
          <a:bodyPr wrap="square" rtlCol="0">
            <a:spAutoFit/>
          </a:bodyPr>
          <a:lstStyle/>
          <a:p>
            <a:r>
              <a:rPr lang="de-DE" sz="1400" b="1" i="0" dirty="0">
                <a:effectLst/>
              </a:rPr>
              <a:t>1951</a:t>
            </a:r>
          </a:p>
          <a:p>
            <a:endParaRPr lang="de-DE" sz="1400" b="1" u="none" strike="noStrike" dirty="0"/>
          </a:p>
          <a:p>
            <a:r>
              <a:rPr lang="de-DE" sz="1400" b="0" i="0" u="none" strike="noStrike" dirty="0">
                <a:effectLst/>
              </a:rPr>
              <a:t>Jordanien</a:t>
            </a:r>
            <a:r>
              <a:rPr lang="de-DE" sz="1400" b="0" i="0" dirty="0">
                <a:effectLst/>
              </a:rPr>
              <a:t> sowie </a:t>
            </a:r>
            <a:r>
              <a:rPr lang="de-DE" sz="1400" b="0" i="0" u="none" strike="noStrike" dirty="0">
                <a:effectLst/>
              </a:rPr>
              <a:t>Griechenland</a:t>
            </a:r>
            <a:r>
              <a:rPr lang="de-DE" sz="1400" b="0" i="0" dirty="0">
                <a:effectLst/>
              </a:rPr>
              <a:t>entkriminalisieren Homosexualität.</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A1C6DE5C-2F11-BD10-F5FA-06AD20A4A2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747836" y="371520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AD6DDAE5-5C89-6342-ECF2-1B7AB9F722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038600" y="3715206"/>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F104CC79-38FB-4E1F-C28B-36883D8A60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118225" y="3715206"/>
            <a:ext cx="368296" cy="368296"/>
          </a:xfrm>
          <a:prstGeom prst="rect">
            <a:avLst/>
          </a:prstGeom>
        </p:spPr>
      </p:pic>
    </p:spTree>
    <p:extLst>
      <p:ext uri="{BB962C8B-B14F-4D97-AF65-F5344CB8AC3E}">
        <p14:creationId xmlns:p14="http://schemas.microsoft.com/office/powerpoint/2010/main" val="35301420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127448" y="3715206"/>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594173" y="2006810"/>
            <a:ext cx="2755392" cy="1600438"/>
          </a:xfrm>
          <a:prstGeom prst="rect">
            <a:avLst/>
          </a:prstGeom>
          <a:noFill/>
        </p:spPr>
        <p:txBody>
          <a:bodyPr wrap="square" rtlCol="0">
            <a:spAutoFit/>
          </a:bodyPr>
          <a:lstStyle/>
          <a:p>
            <a:r>
              <a:rPr lang="de-DE" sz="1400" b="1" i="0" dirty="0">
                <a:effectLst/>
              </a:rPr>
              <a:t>1966</a:t>
            </a:r>
            <a:r>
              <a:rPr lang="de-DE" sz="1400" b="0" i="0" dirty="0">
                <a:effectLst/>
              </a:rPr>
              <a:t> </a:t>
            </a:r>
          </a:p>
          <a:p>
            <a:endParaRPr lang="de-DE" sz="1400" dirty="0"/>
          </a:p>
          <a:p>
            <a:r>
              <a:rPr lang="de-DE" sz="1400" b="0" i="0" dirty="0">
                <a:effectLst/>
              </a:rPr>
              <a:t>Der </a:t>
            </a:r>
            <a:r>
              <a:rPr lang="de-DE" sz="1400" b="0" i="1" dirty="0" err="1">
                <a:effectLst/>
              </a:rPr>
              <a:t>Compton’s</a:t>
            </a:r>
            <a:r>
              <a:rPr lang="de-DE" sz="1400" b="0" i="1" dirty="0">
                <a:effectLst/>
              </a:rPr>
              <a:t> Cafeteria Riot</a:t>
            </a:r>
            <a:r>
              <a:rPr lang="de-DE" sz="1400" b="0" i="0" dirty="0">
                <a:effectLst/>
              </a:rPr>
              <a:t> (Comptons Cafeteria Aufstand) von Transgendern und Crossdressern in Los Angeles findet statt.</a:t>
            </a:r>
            <a:endParaRPr lang="de-DE" sz="1400" dirty="0"/>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34</a:t>
            </a:fld>
            <a:endParaRPr lang="de-DE"/>
          </a:p>
        </p:txBody>
      </p:sp>
      <p:sp>
        <p:nvSpPr>
          <p:cNvPr id="7" name="Textfeld 6">
            <a:extLst>
              <a:ext uri="{FF2B5EF4-FFF2-40B4-BE49-F238E27FC236}">
                <a16:creationId xmlns:a16="http://schemas.microsoft.com/office/drawing/2014/main" id="{78B0923C-8805-45B2-0DFD-DE0B66F58860}"/>
              </a:ext>
            </a:extLst>
          </p:cNvPr>
          <p:cNvSpPr txBox="1"/>
          <p:nvPr/>
        </p:nvSpPr>
        <p:spPr>
          <a:xfrm>
            <a:off x="6432158" y="4208020"/>
            <a:ext cx="2987377" cy="1815882"/>
          </a:xfrm>
          <a:prstGeom prst="rect">
            <a:avLst/>
          </a:prstGeom>
          <a:noFill/>
        </p:spPr>
        <p:txBody>
          <a:bodyPr wrap="square" rtlCol="0">
            <a:spAutoFit/>
          </a:bodyPr>
          <a:lstStyle/>
          <a:p>
            <a:r>
              <a:rPr lang="de-DE" sz="1400" b="1" i="0" dirty="0">
                <a:effectLst/>
              </a:rPr>
              <a:t>1965</a:t>
            </a:r>
          </a:p>
          <a:p>
            <a:endParaRPr lang="de-DE" sz="1400" b="1" dirty="0"/>
          </a:p>
          <a:p>
            <a:r>
              <a:rPr lang="de-DE" sz="1400" b="0" i="0" dirty="0">
                <a:effectLst/>
              </a:rPr>
              <a:t>In den USA finden an der </a:t>
            </a:r>
            <a:r>
              <a:rPr lang="de-DE" sz="1400" b="0" i="0" u="none" strike="noStrike" dirty="0">
                <a:effectLst/>
              </a:rPr>
              <a:t>Ostküste</a:t>
            </a:r>
            <a:r>
              <a:rPr lang="de-DE" sz="1400" b="0" i="0" dirty="0">
                <a:effectLst/>
              </a:rPr>
              <a:t> über das Jahr verteilt mehrere Mahnwachen für die Rechte von Homosexuellen statt, von denen einige medial wahrgenommen wurden.</a:t>
            </a:r>
            <a:endParaRPr lang="de-DE" sz="1400" dirty="0"/>
          </a:p>
        </p:txBody>
      </p:sp>
      <p:sp>
        <p:nvSpPr>
          <p:cNvPr id="9" name="Textfeld 8">
            <a:extLst>
              <a:ext uri="{FF2B5EF4-FFF2-40B4-BE49-F238E27FC236}">
                <a16:creationId xmlns:a16="http://schemas.microsoft.com/office/drawing/2014/main" id="{9AD0602B-F405-ECF3-B1F9-F183661621F0}"/>
              </a:ext>
            </a:extLst>
          </p:cNvPr>
          <p:cNvSpPr txBox="1"/>
          <p:nvPr/>
        </p:nvSpPr>
        <p:spPr>
          <a:xfrm>
            <a:off x="4038600" y="934243"/>
            <a:ext cx="3887247" cy="2677656"/>
          </a:xfrm>
          <a:prstGeom prst="rect">
            <a:avLst/>
          </a:prstGeom>
          <a:noFill/>
        </p:spPr>
        <p:txBody>
          <a:bodyPr wrap="square" rtlCol="0">
            <a:spAutoFit/>
          </a:bodyPr>
          <a:lstStyle/>
          <a:p>
            <a:r>
              <a:rPr lang="de-DE" sz="1400" b="1" i="0" dirty="0">
                <a:effectLst/>
              </a:rPr>
              <a:t>1964</a:t>
            </a:r>
          </a:p>
          <a:p>
            <a:endParaRPr lang="de-DE" sz="1400" b="1" dirty="0"/>
          </a:p>
          <a:p>
            <a:r>
              <a:rPr lang="de-DE" sz="1400" b="0" i="0" dirty="0">
                <a:effectLst/>
              </a:rPr>
              <a:t>Am 19. September fand die erste öffentliche Demonstration für die Rechte von Homosexuellen nach dem </a:t>
            </a:r>
            <a:r>
              <a:rPr lang="de-DE" sz="1400" b="0" i="0" u="none" strike="noStrike" dirty="0">
                <a:effectLst/>
              </a:rPr>
              <a:t>Zweiten Weltkrieg</a:t>
            </a:r>
            <a:r>
              <a:rPr lang="de-DE" sz="1400" b="0" i="0" dirty="0">
                <a:effectLst/>
              </a:rPr>
              <a:t> statt. Vor dem </a:t>
            </a:r>
            <a:r>
              <a:rPr lang="de-DE" sz="1400" b="0" i="1" u="none" strike="noStrike" dirty="0">
                <a:effectLst/>
              </a:rPr>
              <a:t>US Army</a:t>
            </a:r>
            <a:r>
              <a:rPr lang="de-DE" sz="1400" b="0" i="1" dirty="0">
                <a:effectLst/>
              </a:rPr>
              <a:t> </a:t>
            </a:r>
            <a:r>
              <a:rPr lang="de-DE" sz="1400" b="0" i="1" dirty="0" err="1">
                <a:effectLst/>
              </a:rPr>
              <a:t>induction</a:t>
            </a:r>
            <a:r>
              <a:rPr lang="de-DE" sz="1400" b="0" i="1" dirty="0">
                <a:effectLst/>
              </a:rPr>
              <a:t> </a:t>
            </a:r>
            <a:r>
              <a:rPr lang="de-DE" sz="1400" b="0" i="1" dirty="0" err="1">
                <a:effectLst/>
              </a:rPr>
              <a:t>center</a:t>
            </a:r>
            <a:r>
              <a:rPr lang="de-DE" sz="1400" b="0" i="0" dirty="0">
                <a:effectLst/>
              </a:rPr>
              <a:t> in der Whitehall Street in </a:t>
            </a:r>
            <a:r>
              <a:rPr lang="de-DE" sz="1400" b="0" i="0" u="none" strike="noStrike" dirty="0">
                <a:effectLst/>
              </a:rPr>
              <a:t>New York City</a:t>
            </a:r>
            <a:r>
              <a:rPr lang="de-DE" sz="1400" b="0" i="0" dirty="0">
                <a:effectLst/>
              </a:rPr>
              <a:t> hielten zehn Männer und Frauen (vier Homosexuelle und sechs heterosexuelle Unterstützer) eine Mahnwache gegen die Ausmusterung und unehrenhafte Entlassung von Homosexuellen ab.</a:t>
            </a:r>
            <a:endParaRPr lang="de-DE" sz="1400" b="1" dirty="0"/>
          </a:p>
        </p:txBody>
      </p:sp>
      <p:sp>
        <p:nvSpPr>
          <p:cNvPr id="10" name="Textfeld 9">
            <a:extLst>
              <a:ext uri="{FF2B5EF4-FFF2-40B4-BE49-F238E27FC236}">
                <a16:creationId xmlns:a16="http://schemas.microsoft.com/office/drawing/2014/main" id="{3F43B369-6802-2B40-CE5B-2D17A0A77A8B}"/>
              </a:ext>
            </a:extLst>
          </p:cNvPr>
          <p:cNvSpPr txBox="1"/>
          <p:nvPr/>
        </p:nvSpPr>
        <p:spPr>
          <a:xfrm>
            <a:off x="1795731" y="4126281"/>
            <a:ext cx="3134986" cy="2246769"/>
          </a:xfrm>
          <a:prstGeom prst="rect">
            <a:avLst/>
          </a:prstGeom>
          <a:noFill/>
        </p:spPr>
        <p:txBody>
          <a:bodyPr wrap="square" rtlCol="0">
            <a:spAutoFit/>
          </a:bodyPr>
          <a:lstStyle/>
          <a:p>
            <a:r>
              <a:rPr lang="de-DE" sz="1400" b="1" i="0" dirty="0">
                <a:effectLst/>
              </a:rPr>
              <a:t>1963</a:t>
            </a:r>
          </a:p>
          <a:p>
            <a:endParaRPr lang="de-DE" sz="1400" b="1" u="none" strike="noStrike" dirty="0"/>
          </a:p>
          <a:p>
            <a:r>
              <a:rPr lang="de-DE" sz="1400" b="0" i="0" u="none" strike="noStrike" dirty="0">
                <a:effectLst/>
              </a:rPr>
              <a:t>Israel</a:t>
            </a:r>
            <a:r>
              <a:rPr lang="de-DE" sz="1400" b="0" i="0" dirty="0">
                <a:effectLst/>
              </a:rPr>
              <a:t> entkriminalisiert mit einer Entscheidung gegen den entsprechenden Passus im alten britischen Mandatsgesetz von 1936 de facto Sodomie und sexuelle Handlungen zwischen Männern (das vorangegangene Gesetz wurde tatsächlich nie angewandt).</a:t>
            </a:r>
            <a:endParaRPr lang="de-DE" sz="1400" dirty="0"/>
          </a:p>
        </p:txBody>
      </p:sp>
      <p:sp>
        <p:nvSpPr>
          <p:cNvPr id="11" name="Textfeld 10">
            <a:extLst>
              <a:ext uri="{FF2B5EF4-FFF2-40B4-BE49-F238E27FC236}">
                <a16:creationId xmlns:a16="http://schemas.microsoft.com/office/drawing/2014/main" id="{B94BB940-A892-8E35-404E-4859427653A2}"/>
              </a:ext>
            </a:extLst>
          </p:cNvPr>
          <p:cNvSpPr txBox="1"/>
          <p:nvPr/>
        </p:nvSpPr>
        <p:spPr>
          <a:xfrm>
            <a:off x="949045" y="2222253"/>
            <a:ext cx="2755392" cy="1384995"/>
          </a:xfrm>
          <a:prstGeom prst="rect">
            <a:avLst/>
          </a:prstGeom>
          <a:noFill/>
        </p:spPr>
        <p:txBody>
          <a:bodyPr wrap="square" rtlCol="0">
            <a:spAutoFit/>
          </a:bodyPr>
          <a:lstStyle/>
          <a:p>
            <a:r>
              <a:rPr lang="de-DE" sz="1400" b="1" i="0" dirty="0">
                <a:effectLst/>
              </a:rPr>
              <a:t>1962</a:t>
            </a:r>
          </a:p>
          <a:p>
            <a:endParaRPr lang="de-DE" sz="1400" b="1" u="none" strike="noStrike" dirty="0"/>
          </a:p>
          <a:p>
            <a:r>
              <a:rPr lang="de-DE" sz="1400" b="0" i="0" u="none" strike="noStrike" dirty="0">
                <a:effectLst/>
              </a:rPr>
              <a:t>Illinois</a:t>
            </a:r>
            <a:r>
              <a:rPr lang="de-DE" sz="1400" b="0" i="0" dirty="0">
                <a:effectLst/>
              </a:rPr>
              <a:t> ist der erste </a:t>
            </a:r>
            <a:r>
              <a:rPr lang="de-DE" sz="1400" b="0" i="0" u="none" strike="noStrike" dirty="0">
                <a:effectLst/>
              </a:rPr>
              <a:t>Bundesstaat der USA</a:t>
            </a:r>
            <a:r>
              <a:rPr lang="de-DE" sz="1400" b="0" i="0" dirty="0">
                <a:effectLst/>
              </a:rPr>
              <a:t>, der die Sodomie-Gesetze aus dem Strafgesetzbuch streicht.</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9B303EAB-71E8-B201-56AD-A0AFD921C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680032" y="371520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938990B9-C2E0-2E30-2E20-B071AC87CF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519792" y="3715206"/>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6D6DA590-1915-F148-4734-7456629A79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151784" y="3734923"/>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93E10792-A566-813C-E990-01D59FFBEF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911280" y="3734923"/>
            <a:ext cx="368296" cy="368296"/>
          </a:xfrm>
          <a:prstGeom prst="rect">
            <a:avLst/>
          </a:prstGeom>
        </p:spPr>
      </p:pic>
    </p:spTree>
    <p:extLst>
      <p:ext uri="{BB962C8B-B14F-4D97-AF65-F5344CB8AC3E}">
        <p14:creationId xmlns:p14="http://schemas.microsoft.com/office/powerpoint/2010/main" val="13565180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359552" y="3715206"/>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35</a:t>
            </a:fld>
            <a:endParaRPr lang="de-DE"/>
          </a:p>
        </p:txBody>
      </p:sp>
      <p:sp>
        <p:nvSpPr>
          <p:cNvPr id="9" name="Textfeld 8">
            <a:extLst>
              <a:ext uri="{FF2B5EF4-FFF2-40B4-BE49-F238E27FC236}">
                <a16:creationId xmlns:a16="http://schemas.microsoft.com/office/drawing/2014/main" id="{9AD0602B-F405-ECF3-B1F9-F183661621F0}"/>
              </a:ext>
            </a:extLst>
          </p:cNvPr>
          <p:cNvSpPr txBox="1"/>
          <p:nvPr/>
        </p:nvSpPr>
        <p:spPr>
          <a:xfrm>
            <a:off x="4223792" y="4242521"/>
            <a:ext cx="3960440" cy="2031325"/>
          </a:xfrm>
          <a:prstGeom prst="rect">
            <a:avLst/>
          </a:prstGeom>
          <a:noFill/>
        </p:spPr>
        <p:txBody>
          <a:bodyPr wrap="square" rtlCol="0">
            <a:spAutoFit/>
          </a:bodyPr>
          <a:lstStyle/>
          <a:p>
            <a:r>
              <a:rPr lang="de-DE" sz="1400" b="1" i="0" dirty="0">
                <a:effectLst/>
              </a:rPr>
              <a:t>1969</a:t>
            </a:r>
          </a:p>
          <a:p>
            <a:endParaRPr lang="de-DE" sz="1400" dirty="0"/>
          </a:p>
          <a:p>
            <a:r>
              <a:rPr lang="de-DE" sz="1400" b="0" i="0" dirty="0">
                <a:effectLst/>
              </a:rPr>
              <a:t>Paragraph 175 wird in Westdeutschland abgemildert. Homosexuelles Verhalten wird in </a:t>
            </a:r>
            <a:r>
              <a:rPr lang="de-DE" sz="1400" b="0" i="0" u="none" strike="noStrike" dirty="0">
                <a:effectLst/>
              </a:rPr>
              <a:t>Kanada</a:t>
            </a:r>
            <a:r>
              <a:rPr lang="de-DE" sz="1400" b="0" i="0" dirty="0">
                <a:effectLst/>
              </a:rPr>
              <a:t> ab einem Alter von 21 mit sexuellen Handlungen und ab dem 14. Lebensjahr ohne sexuelle Handlungen legalisiert. Polen entkriminalisiert die homosexuelle </a:t>
            </a:r>
            <a:r>
              <a:rPr lang="de-DE" sz="1400" b="0" i="0" u="none" strike="noStrike" dirty="0">
                <a:effectLst/>
              </a:rPr>
              <a:t>Prostitution</a:t>
            </a:r>
            <a:r>
              <a:rPr lang="de-DE" sz="1400" b="0" i="0" dirty="0">
                <a:effectLst/>
              </a:rPr>
              <a:t>.</a:t>
            </a:r>
            <a:endParaRPr lang="de-DE" sz="1400" dirty="0"/>
          </a:p>
        </p:txBody>
      </p:sp>
      <p:sp>
        <p:nvSpPr>
          <p:cNvPr id="10" name="Textfeld 9">
            <a:extLst>
              <a:ext uri="{FF2B5EF4-FFF2-40B4-BE49-F238E27FC236}">
                <a16:creationId xmlns:a16="http://schemas.microsoft.com/office/drawing/2014/main" id="{3F43B369-6802-2B40-CE5B-2D17A0A77A8B}"/>
              </a:ext>
            </a:extLst>
          </p:cNvPr>
          <p:cNvSpPr txBox="1"/>
          <p:nvPr/>
        </p:nvSpPr>
        <p:spPr>
          <a:xfrm>
            <a:off x="4233607" y="396035"/>
            <a:ext cx="6326889" cy="3539430"/>
          </a:xfrm>
          <a:prstGeom prst="rect">
            <a:avLst/>
          </a:prstGeom>
          <a:noFill/>
        </p:spPr>
        <p:txBody>
          <a:bodyPr wrap="square" rtlCol="0">
            <a:spAutoFit/>
          </a:bodyPr>
          <a:lstStyle/>
          <a:p>
            <a:r>
              <a:rPr lang="de-DE" sz="1400" b="1" i="0" dirty="0">
                <a:effectLst/>
              </a:rPr>
              <a:t>1969</a:t>
            </a:r>
          </a:p>
          <a:p>
            <a:endParaRPr lang="de-DE" sz="1400" b="1" dirty="0"/>
          </a:p>
          <a:p>
            <a:r>
              <a:rPr lang="de-DE" sz="1400" b="0" i="0" dirty="0">
                <a:effectLst/>
              </a:rPr>
              <a:t>In New York findet der </a:t>
            </a:r>
            <a:r>
              <a:rPr lang="de-DE" sz="1400" b="0" i="0" u="none" strike="noStrike" dirty="0">
                <a:effectLst/>
              </a:rPr>
              <a:t>Stonewall</a:t>
            </a:r>
            <a:r>
              <a:rPr lang="de-DE" sz="1400" b="0" i="0" dirty="0">
                <a:effectLst/>
              </a:rPr>
              <a:t>-Aufstand statt.</a:t>
            </a:r>
            <a:endParaRPr lang="de-DE" sz="1400" b="1" dirty="0"/>
          </a:p>
          <a:p>
            <a:pPr algn="l"/>
            <a:r>
              <a:rPr lang="de-DE" sz="1400" b="1" i="0" dirty="0">
                <a:effectLst/>
              </a:rPr>
              <a:t>Stonewall</a:t>
            </a:r>
            <a:r>
              <a:rPr lang="de-DE" sz="1400" b="0" i="0" dirty="0">
                <a:effectLst/>
              </a:rPr>
              <a:t>, kurz für </a:t>
            </a:r>
            <a:r>
              <a:rPr lang="de-DE" sz="1400" b="1" i="0" dirty="0">
                <a:effectLst/>
              </a:rPr>
              <a:t>Stonewall-Aufstand</a:t>
            </a:r>
            <a:r>
              <a:rPr lang="de-DE" sz="1400" b="0" i="0" dirty="0">
                <a:effectLst/>
              </a:rPr>
              <a:t> oder </a:t>
            </a:r>
            <a:r>
              <a:rPr lang="de-DE" sz="1400" b="1" i="0" dirty="0">
                <a:effectLst/>
              </a:rPr>
              <a:t>Stonewall-Unruhen</a:t>
            </a:r>
            <a:r>
              <a:rPr lang="de-DE" sz="1400" b="0" i="0" dirty="0">
                <a:effectLst/>
              </a:rPr>
              <a:t>, war eine Serie von gewalttätigen Konflikten zwischen </a:t>
            </a:r>
            <a:r>
              <a:rPr lang="de-DE" sz="1400" b="0" i="0" u="none" strike="noStrike" dirty="0">
                <a:effectLst/>
              </a:rPr>
              <a:t>LGBT</a:t>
            </a:r>
            <a:r>
              <a:rPr lang="de-DE" sz="1400" b="0" i="0" dirty="0">
                <a:effectLst/>
              </a:rPr>
              <a:t>-Personen und Polizeibeamten in </a:t>
            </a:r>
            <a:r>
              <a:rPr lang="de-DE" sz="1400" b="0" i="0" u="none" strike="noStrike" dirty="0">
                <a:effectLst/>
              </a:rPr>
              <a:t>New York City</a:t>
            </a:r>
            <a:r>
              <a:rPr lang="de-DE" sz="1400" b="0" i="0" dirty="0">
                <a:effectLst/>
              </a:rPr>
              <a:t>. Die ersten Auseinandersetzungen fanden in der Nacht zum Samstag, dem 28. Juni 1969 ab etwa 1:20 Uhr statt, als Polizeibeamte eine </a:t>
            </a:r>
            <a:r>
              <a:rPr lang="de-DE" sz="1400" b="0" i="0" u="none" strike="noStrike" dirty="0">
                <a:effectLst/>
              </a:rPr>
              <a:t>Razzia</a:t>
            </a:r>
            <a:r>
              <a:rPr lang="de-DE" sz="1400" b="0" i="0" dirty="0">
                <a:effectLst/>
              </a:rPr>
              <a:t> im </a:t>
            </a:r>
            <a:r>
              <a:rPr lang="de-DE" sz="1400" b="0" i="0" u="none" strike="noStrike" dirty="0">
                <a:effectLst/>
              </a:rPr>
              <a:t>Stonewall Inn</a:t>
            </a:r>
            <a:r>
              <a:rPr lang="de-DE" sz="1400" b="0" i="0" dirty="0">
                <a:effectLst/>
              </a:rPr>
              <a:t> durchführten, einer Bar mit homosexuellem und </a:t>
            </a:r>
            <a:r>
              <a:rPr lang="de-DE" sz="1400" b="0" i="0" u="none" strike="noStrike" dirty="0">
                <a:effectLst/>
              </a:rPr>
              <a:t>transidentem</a:t>
            </a:r>
            <a:r>
              <a:rPr lang="de-DE" sz="1400" b="0" i="0" dirty="0">
                <a:effectLst/>
              </a:rPr>
              <a:t> </a:t>
            </a:r>
            <a:r>
              <a:rPr lang="de-DE" sz="1400" b="0" i="0" u="none" strike="noStrike" dirty="0">
                <a:effectLst/>
              </a:rPr>
              <a:t>Zielpublikum</a:t>
            </a:r>
            <a:r>
              <a:rPr lang="de-DE" sz="1400" b="0" i="0" dirty="0">
                <a:effectLst/>
              </a:rPr>
              <a:t> in der </a:t>
            </a:r>
            <a:r>
              <a:rPr lang="de-DE" sz="1400" b="0" i="0" u="none" strike="noStrike" dirty="0">
                <a:effectLst/>
              </a:rPr>
              <a:t>Christopher Street</a:t>
            </a:r>
            <a:r>
              <a:rPr lang="de-DE" sz="1400" b="0" i="0" dirty="0">
                <a:effectLst/>
              </a:rPr>
              <a:t> an der Ecke der </a:t>
            </a:r>
            <a:r>
              <a:rPr lang="de-DE" sz="1400" b="0" i="0" u="none" strike="noStrike" dirty="0">
                <a:effectLst/>
              </a:rPr>
              <a:t>7th Avenue</a:t>
            </a:r>
            <a:r>
              <a:rPr lang="de-DE" sz="1400" b="0" i="0" dirty="0">
                <a:effectLst/>
              </a:rPr>
              <a:t> im </a:t>
            </a:r>
            <a:r>
              <a:rPr lang="de-DE" sz="1400" b="0" i="0" u="none" strike="noStrike" dirty="0">
                <a:effectLst/>
              </a:rPr>
              <a:t>Greenwich Village</a:t>
            </a:r>
            <a:r>
              <a:rPr lang="de-DE" sz="1400" b="0" i="0" dirty="0">
                <a:effectLst/>
              </a:rPr>
              <a:t>.</a:t>
            </a:r>
          </a:p>
          <a:p>
            <a:pPr algn="l"/>
            <a:r>
              <a:rPr lang="de-DE" sz="1400" b="0" i="0" dirty="0">
                <a:effectLst/>
              </a:rPr>
              <a:t>Das Ereignis wird von der </a:t>
            </a:r>
            <a:r>
              <a:rPr lang="de-DE" sz="1400" b="0" i="0" u="none" strike="noStrike" dirty="0">
                <a:effectLst/>
              </a:rPr>
              <a:t>LGBT-Bewegung</a:t>
            </a:r>
            <a:r>
              <a:rPr lang="de-DE" sz="1400" b="0" i="0" dirty="0">
                <a:effectLst/>
              </a:rPr>
              <a:t> weltweit als Wendepunkt in ihrem Kampf für Gleichbehandlung und Anerkennung angesehen. </a:t>
            </a:r>
            <a:r>
              <a:rPr lang="de-DE" sz="1400" b="0" i="0" u="none" strike="noStrike" dirty="0">
                <a:effectLst/>
              </a:rPr>
              <a:t>Pride-Paraden</a:t>
            </a:r>
            <a:r>
              <a:rPr lang="de-DE" sz="1400" b="0" i="0" dirty="0">
                <a:effectLst/>
              </a:rPr>
              <a:t>, im deutschen Sprachraum oft im Andenken an die Stonewall-Unruhen </a:t>
            </a:r>
            <a:r>
              <a:rPr lang="de-DE" sz="1400" b="0" i="1" dirty="0">
                <a:effectLst/>
              </a:rPr>
              <a:t>Christopher Street Day</a:t>
            </a:r>
            <a:r>
              <a:rPr lang="de-DE" sz="1400" b="0" i="0" dirty="0">
                <a:effectLst/>
              </a:rPr>
              <a:t> (</a:t>
            </a:r>
            <a:r>
              <a:rPr lang="de-DE" sz="1400" b="0" i="0" u="none" strike="noStrike" dirty="0">
                <a:effectLst/>
              </a:rPr>
              <a:t>CSD</a:t>
            </a:r>
            <a:r>
              <a:rPr lang="de-DE" sz="1400" b="0" i="0" dirty="0">
                <a:effectLst/>
              </a:rPr>
              <a:t>) genannt, nehmen hier ihren Ausgangspunkt.</a:t>
            </a:r>
          </a:p>
          <a:p>
            <a:endParaRPr lang="de-DE" sz="1400" dirty="0"/>
          </a:p>
        </p:txBody>
      </p:sp>
      <p:sp>
        <p:nvSpPr>
          <p:cNvPr id="11" name="Textfeld 10">
            <a:extLst>
              <a:ext uri="{FF2B5EF4-FFF2-40B4-BE49-F238E27FC236}">
                <a16:creationId xmlns:a16="http://schemas.microsoft.com/office/drawing/2014/main" id="{B94BB940-A892-8E35-404E-4859427653A2}"/>
              </a:ext>
            </a:extLst>
          </p:cNvPr>
          <p:cNvSpPr txBox="1"/>
          <p:nvPr/>
        </p:nvSpPr>
        <p:spPr>
          <a:xfrm>
            <a:off x="1073727" y="4178866"/>
            <a:ext cx="3150065" cy="2031325"/>
          </a:xfrm>
          <a:prstGeom prst="rect">
            <a:avLst/>
          </a:prstGeom>
          <a:noFill/>
        </p:spPr>
        <p:txBody>
          <a:bodyPr wrap="square" rtlCol="0">
            <a:spAutoFit/>
          </a:bodyPr>
          <a:lstStyle/>
          <a:p>
            <a:r>
              <a:rPr lang="de-DE" sz="1400" b="1" i="0" dirty="0">
                <a:effectLst/>
              </a:rPr>
              <a:t>1968</a:t>
            </a:r>
          </a:p>
          <a:p>
            <a:endParaRPr lang="de-DE" sz="1400" b="1" dirty="0"/>
          </a:p>
          <a:p>
            <a:r>
              <a:rPr lang="de-DE" sz="1400" b="0" i="0" dirty="0">
                <a:effectLst/>
              </a:rPr>
              <a:t>Paragraph 175 wird in Ostdeutschland abgeschwächt, homosexuelle Handlung sind für über 18-Jährige zukünftig straffrei. </a:t>
            </a:r>
            <a:r>
              <a:rPr lang="de-DE" sz="1400" b="0" i="0" u="none" strike="noStrike" dirty="0">
                <a:effectLst/>
              </a:rPr>
              <a:t>Bulgarien</a:t>
            </a:r>
            <a:r>
              <a:rPr lang="de-DE" sz="1400" b="0" i="0" dirty="0">
                <a:effectLst/>
              </a:rPr>
              <a:t> entkriminalisiert homosexuelle Handlungen zwischen Erwachsenen.</a:t>
            </a:r>
            <a:endParaRPr lang="de-DE" sz="1400" dirty="0"/>
          </a:p>
        </p:txBody>
      </p:sp>
      <p:pic>
        <p:nvPicPr>
          <p:cNvPr id="4098" name="Picture 2">
            <a:extLst>
              <a:ext uri="{FF2B5EF4-FFF2-40B4-BE49-F238E27FC236}">
                <a16:creationId xmlns:a16="http://schemas.microsoft.com/office/drawing/2014/main" id="{B5238642-3A64-A331-5060-392FB6AF12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9130" y="1685939"/>
            <a:ext cx="2578539" cy="1933904"/>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descr="Ein Bild, das Grafiken, Kreis, Symbol, Schrift enthält.&#10;&#10;Automatisch generierte Beschreibung">
            <a:extLst>
              <a:ext uri="{FF2B5EF4-FFF2-40B4-BE49-F238E27FC236}">
                <a16:creationId xmlns:a16="http://schemas.microsoft.com/office/drawing/2014/main" id="{62F21620-22F5-C700-0E35-61E4432DC9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149130" y="3715206"/>
            <a:ext cx="368296" cy="368296"/>
          </a:xfrm>
          <a:prstGeom prst="rect">
            <a:avLst/>
          </a:prstGeom>
        </p:spPr>
      </p:pic>
    </p:spTree>
    <p:extLst>
      <p:ext uri="{BB962C8B-B14F-4D97-AF65-F5344CB8AC3E}">
        <p14:creationId xmlns:p14="http://schemas.microsoft.com/office/powerpoint/2010/main" val="39100264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101673" y="3726248"/>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36</a:t>
            </a:fld>
            <a:endParaRPr lang="de-DE"/>
          </a:p>
        </p:txBody>
      </p:sp>
      <p:sp>
        <p:nvSpPr>
          <p:cNvPr id="9" name="Textfeld 8">
            <a:extLst>
              <a:ext uri="{FF2B5EF4-FFF2-40B4-BE49-F238E27FC236}">
                <a16:creationId xmlns:a16="http://schemas.microsoft.com/office/drawing/2014/main" id="{9AD0602B-F405-ECF3-B1F9-F183661621F0}"/>
              </a:ext>
            </a:extLst>
          </p:cNvPr>
          <p:cNvSpPr txBox="1"/>
          <p:nvPr/>
        </p:nvSpPr>
        <p:spPr>
          <a:xfrm>
            <a:off x="7286902" y="1299725"/>
            <a:ext cx="3420100" cy="2462213"/>
          </a:xfrm>
          <a:prstGeom prst="rect">
            <a:avLst/>
          </a:prstGeom>
          <a:noFill/>
        </p:spPr>
        <p:txBody>
          <a:bodyPr wrap="square" rtlCol="0">
            <a:spAutoFit/>
          </a:bodyPr>
          <a:lstStyle/>
          <a:p>
            <a:r>
              <a:rPr lang="de-DE" sz="1400" b="1" i="0" dirty="0">
                <a:effectLst/>
              </a:rPr>
              <a:t>1972</a:t>
            </a:r>
          </a:p>
          <a:p>
            <a:endParaRPr lang="de-DE" sz="1400" b="1" dirty="0"/>
          </a:p>
          <a:p>
            <a:r>
              <a:rPr lang="de-DE" sz="1400" b="0" i="0" dirty="0">
                <a:effectLst/>
              </a:rPr>
              <a:t>Schweden wird das weltweit erste Land, das Transgeschlechtlichen die legale Änderung ihres Geschlechts erlaubt und eine kostenlose Hormontherapie anbietet. </a:t>
            </a:r>
            <a:r>
              <a:rPr lang="de-DE" sz="1400" b="0" i="0" u="none" strike="noStrike" dirty="0">
                <a:effectLst/>
              </a:rPr>
              <a:t>Hawaii</a:t>
            </a:r>
            <a:r>
              <a:rPr lang="de-DE" sz="1400" b="0" i="0" dirty="0">
                <a:effectLst/>
              </a:rPr>
              <a:t> legalisiert Homosexualität. N</a:t>
            </a:r>
            <a:r>
              <a:rPr lang="de-DE" sz="1400" b="0" i="0" u="none" strike="noStrike" dirty="0">
                <a:effectLst/>
              </a:rPr>
              <a:t>orwegen</a:t>
            </a:r>
            <a:r>
              <a:rPr lang="de-DE" sz="1400" b="0" i="0" dirty="0">
                <a:effectLst/>
              </a:rPr>
              <a:t> legalisiert Homosexualität In Münster findet die erste Schwulendemo der Bundesrepublik Deutschland statt.</a:t>
            </a:r>
            <a:endParaRPr lang="de-DE" sz="1400" dirty="0"/>
          </a:p>
        </p:txBody>
      </p:sp>
      <p:sp>
        <p:nvSpPr>
          <p:cNvPr id="10" name="Textfeld 9">
            <a:extLst>
              <a:ext uri="{FF2B5EF4-FFF2-40B4-BE49-F238E27FC236}">
                <a16:creationId xmlns:a16="http://schemas.microsoft.com/office/drawing/2014/main" id="{3F43B369-6802-2B40-CE5B-2D17A0A77A8B}"/>
              </a:ext>
            </a:extLst>
          </p:cNvPr>
          <p:cNvSpPr txBox="1"/>
          <p:nvPr/>
        </p:nvSpPr>
        <p:spPr>
          <a:xfrm>
            <a:off x="3810758" y="4094544"/>
            <a:ext cx="4795607" cy="2246769"/>
          </a:xfrm>
          <a:prstGeom prst="rect">
            <a:avLst/>
          </a:prstGeom>
          <a:noFill/>
        </p:spPr>
        <p:txBody>
          <a:bodyPr wrap="square" rtlCol="0">
            <a:spAutoFit/>
          </a:bodyPr>
          <a:lstStyle/>
          <a:p>
            <a:r>
              <a:rPr lang="de-DE" sz="1400" b="1" i="0" dirty="0">
                <a:effectLst/>
              </a:rPr>
              <a:t>1971</a:t>
            </a:r>
          </a:p>
          <a:p>
            <a:endParaRPr lang="de-DE" sz="1400" dirty="0"/>
          </a:p>
          <a:p>
            <a:r>
              <a:rPr lang="de-DE" sz="1400" b="0" i="0" dirty="0">
                <a:effectLst/>
              </a:rPr>
              <a:t>Homosexualität wird in </a:t>
            </a:r>
            <a:r>
              <a:rPr lang="de-DE" sz="1400" b="0" i="0" u="none" strike="noStrike" dirty="0">
                <a:effectLst/>
              </a:rPr>
              <a:t>Österreich</a:t>
            </a:r>
            <a:r>
              <a:rPr lang="de-DE" sz="1400" b="0" i="0" dirty="0">
                <a:effectLst/>
              </a:rPr>
              <a:t>, </a:t>
            </a:r>
            <a:r>
              <a:rPr lang="de-DE" sz="1400" b="0" i="0" u="none" strike="noStrike" dirty="0">
                <a:effectLst/>
              </a:rPr>
              <a:t>Costa Rica</a:t>
            </a:r>
            <a:r>
              <a:rPr lang="de-DE" sz="1400" b="0" i="0" dirty="0">
                <a:effectLst/>
              </a:rPr>
              <a:t> und </a:t>
            </a:r>
            <a:r>
              <a:rPr lang="de-DE" sz="1400" b="0" i="0" u="none" strike="noStrike" dirty="0">
                <a:effectLst/>
              </a:rPr>
              <a:t>Finnland</a:t>
            </a:r>
            <a:r>
              <a:rPr lang="de-DE" sz="1400" b="0" i="0" dirty="0">
                <a:effectLst/>
              </a:rPr>
              <a:t> legalisiert. Die amerikanischen Bundesstaaten </a:t>
            </a:r>
            <a:r>
              <a:rPr lang="de-DE" sz="1400" b="0" i="0" u="none" strike="noStrike" dirty="0">
                <a:effectLst/>
              </a:rPr>
              <a:t>Colorado</a:t>
            </a:r>
            <a:r>
              <a:rPr lang="de-DE" sz="1400" b="0" i="0" dirty="0">
                <a:effectLst/>
              </a:rPr>
              <a:t> und </a:t>
            </a:r>
            <a:r>
              <a:rPr lang="de-DE" sz="1400" b="0" i="0" u="none" strike="noStrike" dirty="0">
                <a:effectLst/>
              </a:rPr>
              <a:t>Oregon</a:t>
            </a:r>
            <a:r>
              <a:rPr lang="de-DE" sz="1400" b="0" i="0" dirty="0">
                <a:effectLst/>
              </a:rPr>
              <a:t> heben die Sodomie-Gesetze auf. Der US-Bundesstaat </a:t>
            </a:r>
            <a:r>
              <a:rPr lang="de-DE" sz="1400" b="0" i="0" u="none" strike="noStrike" dirty="0">
                <a:effectLst/>
              </a:rPr>
              <a:t>Idaho</a:t>
            </a:r>
            <a:r>
              <a:rPr lang="de-DE" sz="1400" b="0" i="0" dirty="0">
                <a:effectLst/>
              </a:rPr>
              <a:t> hebt die Gesetze ebenfalls auf, führt sie aber wegen der Entrüstung unter den </a:t>
            </a:r>
            <a:r>
              <a:rPr lang="de-DE" sz="1400" b="0" i="0" u="none" strike="noStrike" dirty="0">
                <a:effectLst/>
              </a:rPr>
              <a:t>Mormonen</a:t>
            </a:r>
            <a:r>
              <a:rPr lang="de-DE" sz="1400" b="0" i="0" dirty="0">
                <a:effectLst/>
              </a:rPr>
              <a:t> und </a:t>
            </a:r>
            <a:r>
              <a:rPr lang="de-DE" sz="1400" b="0" i="0" u="none" strike="noStrike" dirty="0">
                <a:effectLst/>
              </a:rPr>
              <a:t>Katholiken</a:t>
            </a:r>
            <a:r>
              <a:rPr lang="de-DE" sz="1400" b="0" i="0" dirty="0">
                <a:effectLst/>
              </a:rPr>
              <a:t> wieder ein. Die </a:t>
            </a:r>
            <a:r>
              <a:rPr lang="de-DE" sz="1400" b="0" i="0" u="none" strike="noStrike" dirty="0">
                <a:effectLst/>
              </a:rPr>
              <a:t>University </a:t>
            </a:r>
            <a:r>
              <a:rPr lang="de-DE" sz="1400" b="0" i="0" u="none" strike="noStrike" dirty="0" err="1">
                <a:effectLst/>
              </a:rPr>
              <a:t>of</a:t>
            </a:r>
            <a:r>
              <a:rPr lang="de-DE" sz="1400" b="0" i="0" u="none" strike="noStrike" dirty="0">
                <a:effectLst/>
              </a:rPr>
              <a:t> Michigan</a:t>
            </a:r>
            <a:r>
              <a:rPr lang="de-DE" sz="1400" b="0" i="0" dirty="0">
                <a:effectLst/>
              </a:rPr>
              <a:t> richtet das erste akademische Büro für LBGT-Programme ein</a:t>
            </a:r>
            <a:endParaRPr lang="de-DE" sz="1400" dirty="0"/>
          </a:p>
        </p:txBody>
      </p:sp>
      <p:sp>
        <p:nvSpPr>
          <p:cNvPr id="11" name="Textfeld 10">
            <a:extLst>
              <a:ext uri="{FF2B5EF4-FFF2-40B4-BE49-F238E27FC236}">
                <a16:creationId xmlns:a16="http://schemas.microsoft.com/office/drawing/2014/main" id="{B94BB940-A892-8E35-404E-4859427653A2}"/>
              </a:ext>
            </a:extLst>
          </p:cNvPr>
          <p:cNvSpPr txBox="1"/>
          <p:nvPr/>
        </p:nvSpPr>
        <p:spPr>
          <a:xfrm>
            <a:off x="1171021" y="1293676"/>
            <a:ext cx="4114800" cy="2462213"/>
          </a:xfrm>
          <a:prstGeom prst="rect">
            <a:avLst/>
          </a:prstGeom>
          <a:noFill/>
        </p:spPr>
        <p:txBody>
          <a:bodyPr wrap="square" rtlCol="0">
            <a:spAutoFit/>
          </a:bodyPr>
          <a:lstStyle/>
          <a:p>
            <a:r>
              <a:rPr lang="de-DE" sz="1400" b="1" i="0" dirty="0">
                <a:effectLst/>
              </a:rPr>
              <a:t>1970</a:t>
            </a:r>
          </a:p>
          <a:p>
            <a:endParaRPr lang="de-DE" sz="1400" b="1" dirty="0"/>
          </a:p>
          <a:p>
            <a:r>
              <a:rPr lang="de-DE" sz="1400" b="0" i="0" dirty="0">
                <a:effectLst/>
              </a:rPr>
              <a:t>Der erste </a:t>
            </a:r>
            <a:r>
              <a:rPr lang="de-DE" sz="1400" b="0" i="1" dirty="0">
                <a:effectLst/>
              </a:rPr>
              <a:t>Gay Liberation Day March</a:t>
            </a:r>
            <a:r>
              <a:rPr lang="de-DE" sz="1400" b="0" i="0" dirty="0">
                <a:effectLst/>
              </a:rPr>
              <a:t> (engl. „Marsch zum Tag der Befreiung der Schwulen“) findet in New York statt. Der erste </a:t>
            </a:r>
            <a:r>
              <a:rPr lang="de-DE" sz="1400" b="0" i="1" dirty="0">
                <a:effectLst/>
              </a:rPr>
              <a:t>Gay Freedom Day March</a:t>
            </a:r>
            <a:r>
              <a:rPr lang="de-DE" sz="1400" b="0" i="0" dirty="0">
                <a:effectLst/>
              </a:rPr>
              <a:t> (engl. Marsch zum schwulen Tag der Freiheit) findet in Los Angeles statt. Der erste „Gay-in“ findet in San Francisco statt. In Australien wird die </a:t>
            </a:r>
            <a:r>
              <a:rPr lang="de-DE" sz="1400" b="0" i="1" dirty="0">
                <a:effectLst/>
              </a:rPr>
              <a:t>CAMP</a:t>
            </a:r>
            <a:r>
              <a:rPr lang="de-DE" sz="1400" b="0" i="0" dirty="0">
                <a:effectLst/>
              </a:rPr>
              <a:t> (Campaign </a:t>
            </a:r>
            <a:r>
              <a:rPr lang="de-DE" sz="1400" b="0" i="0" dirty="0" err="1">
                <a:effectLst/>
              </a:rPr>
              <a:t>Against</a:t>
            </a:r>
            <a:r>
              <a:rPr lang="de-DE" sz="1400" b="0" i="0" dirty="0">
                <a:effectLst/>
              </a:rPr>
              <a:t> Moral </a:t>
            </a:r>
            <a:r>
              <a:rPr lang="de-DE" sz="1400" b="0" i="0" dirty="0" err="1">
                <a:effectLst/>
              </a:rPr>
              <a:t>Prosecution</a:t>
            </a:r>
            <a:r>
              <a:rPr lang="de-DE" sz="1400" b="0" i="0" dirty="0">
                <a:effectLst/>
              </a:rPr>
              <a:t> – engl.: „Kampagne gegen die moralische Verfolgung“) gegründet.</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F776B0A6-56C7-2767-CC72-87891D604F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471552" y="371520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91F8C63F-2871-28DC-85C2-30C3056407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00850" y="3726248"/>
            <a:ext cx="368296" cy="368296"/>
          </a:xfrm>
          <a:prstGeom prst="rect">
            <a:avLst/>
          </a:prstGeom>
        </p:spPr>
      </p:pic>
    </p:spTree>
    <p:extLst>
      <p:ext uri="{BB962C8B-B14F-4D97-AF65-F5344CB8AC3E}">
        <p14:creationId xmlns:p14="http://schemas.microsoft.com/office/powerpoint/2010/main" val="10426096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824048" y="3739543"/>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741208" y="1264035"/>
            <a:ext cx="2755392" cy="2462213"/>
          </a:xfrm>
          <a:prstGeom prst="rect">
            <a:avLst/>
          </a:prstGeom>
          <a:noFill/>
        </p:spPr>
        <p:txBody>
          <a:bodyPr wrap="square" rtlCol="0">
            <a:spAutoFit/>
          </a:bodyPr>
          <a:lstStyle/>
          <a:p>
            <a:r>
              <a:rPr lang="de-DE" sz="1400" b="1" dirty="0"/>
              <a:t>1980</a:t>
            </a:r>
          </a:p>
          <a:p>
            <a:endParaRPr lang="de-DE" sz="1400" b="1" dirty="0"/>
          </a:p>
          <a:p>
            <a:r>
              <a:rPr lang="de-DE" sz="1400" b="0" i="0" u="none" strike="noStrike" dirty="0">
                <a:effectLst/>
              </a:rPr>
              <a:t>Schottland</a:t>
            </a:r>
            <a:r>
              <a:rPr lang="de-DE" sz="1400" b="0" i="0" dirty="0">
                <a:effectLst/>
              </a:rPr>
              <a:t> entkriminalisiert Homosexualität; </a:t>
            </a:r>
            <a:r>
              <a:rPr lang="de-DE" sz="1400" b="0" i="0" u="none" strike="noStrike" dirty="0">
                <a:effectLst/>
              </a:rPr>
              <a:t>David McReynolds</a:t>
            </a:r>
            <a:r>
              <a:rPr lang="de-DE" sz="1400" b="0" i="0" dirty="0">
                <a:effectLst/>
              </a:rPr>
              <a:t> ist der erste </a:t>
            </a:r>
            <a:r>
              <a:rPr lang="de-DE" sz="1400" b="0" i="0" dirty="0" err="1">
                <a:effectLst/>
              </a:rPr>
              <a:t>LBGTler</a:t>
            </a:r>
            <a:r>
              <a:rPr lang="de-DE" sz="1400" b="0" i="0" dirty="0">
                <a:effectLst/>
              </a:rPr>
              <a:t>, der sich um das Amt des amerikanischen Präsidenten bewirbt, er steht auf der Kandidatenliste der </a:t>
            </a:r>
            <a:r>
              <a:rPr lang="de-DE" sz="1400" b="0" i="0" u="none" strike="noStrike" dirty="0">
                <a:effectLst/>
              </a:rPr>
              <a:t>Sozialistischen Partei der USA</a:t>
            </a:r>
            <a:r>
              <a:rPr lang="de-DE" sz="1400" b="0" i="0" dirty="0">
                <a:effectLst/>
              </a:rPr>
              <a:t>.</a:t>
            </a:r>
            <a:endParaRPr lang="de-DE" sz="1400" dirty="0"/>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37</a:t>
            </a:fld>
            <a:endParaRPr lang="de-DE"/>
          </a:p>
        </p:txBody>
      </p:sp>
      <p:sp>
        <p:nvSpPr>
          <p:cNvPr id="7" name="Textfeld 6">
            <a:extLst>
              <a:ext uri="{FF2B5EF4-FFF2-40B4-BE49-F238E27FC236}">
                <a16:creationId xmlns:a16="http://schemas.microsoft.com/office/drawing/2014/main" id="{78B0923C-8805-45B2-0DFD-DE0B66F58860}"/>
              </a:ext>
            </a:extLst>
          </p:cNvPr>
          <p:cNvSpPr txBox="1"/>
          <p:nvPr/>
        </p:nvSpPr>
        <p:spPr>
          <a:xfrm>
            <a:off x="6494898" y="4152871"/>
            <a:ext cx="2755392" cy="1384995"/>
          </a:xfrm>
          <a:prstGeom prst="rect">
            <a:avLst/>
          </a:prstGeom>
          <a:noFill/>
        </p:spPr>
        <p:txBody>
          <a:bodyPr wrap="square" rtlCol="0">
            <a:spAutoFit/>
          </a:bodyPr>
          <a:lstStyle/>
          <a:p>
            <a:r>
              <a:rPr lang="de-DE" sz="1400" b="1" i="0" dirty="0">
                <a:effectLst/>
              </a:rPr>
              <a:t>1978</a:t>
            </a:r>
          </a:p>
          <a:p>
            <a:endParaRPr lang="de-DE" sz="1400" b="1" dirty="0"/>
          </a:p>
          <a:p>
            <a:r>
              <a:rPr lang="de-DE" sz="1400" b="0" i="0" dirty="0">
                <a:effectLst/>
              </a:rPr>
              <a:t>Die </a:t>
            </a:r>
            <a:r>
              <a:rPr lang="de-DE" sz="1400" b="0" i="0" u="none" strike="noStrike" dirty="0">
                <a:effectLst/>
              </a:rPr>
              <a:t>Regenbogenflagge</a:t>
            </a:r>
            <a:r>
              <a:rPr lang="de-DE" sz="1400" b="0" i="0" dirty="0">
                <a:effectLst/>
              </a:rPr>
              <a:t> wird das erste Mal im Zusammenhang mit der </a:t>
            </a:r>
            <a:r>
              <a:rPr lang="de-DE" sz="1400" b="0" i="0" u="none" strike="noStrike" dirty="0">
                <a:effectLst/>
              </a:rPr>
              <a:t>Gay-Pride</a:t>
            </a:r>
            <a:r>
              <a:rPr lang="de-DE" sz="1400" b="0" i="0" dirty="0">
                <a:effectLst/>
              </a:rPr>
              <a:t>-Bewegung verwendet.</a:t>
            </a:r>
            <a:endParaRPr lang="de-DE" sz="1400" dirty="0"/>
          </a:p>
        </p:txBody>
      </p:sp>
      <p:sp>
        <p:nvSpPr>
          <p:cNvPr id="9" name="Textfeld 8">
            <a:extLst>
              <a:ext uri="{FF2B5EF4-FFF2-40B4-BE49-F238E27FC236}">
                <a16:creationId xmlns:a16="http://schemas.microsoft.com/office/drawing/2014/main" id="{9AD0602B-F405-ECF3-B1F9-F183661621F0}"/>
              </a:ext>
            </a:extLst>
          </p:cNvPr>
          <p:cNvSpPr txBox="1"/>
          <p:nvPr/>
        </p:nvSpPr>
        <p:spPr>
          <a:xfrm>
            <a:off x="5706270" y="1702087"/>
            <a:ext cx="3032925" cy="2031325"/>
          </a:xfrm>
          <a:prstGeom prst="rect">
            <a:avLst/>
          </a:prstGeom>
          <a:noFill/>
        </p:spPr>
        <p:txBody>
          <a:bodyPr wrap="square" rtlCol="0">
            <a:spAutoFit/>
          </a:bodyPr>
          <a:lstStyle/>
          <a:p>
            <a:r>
              <a:rPr lang="de-DE" sz="1400" b="1" i="0" dirty="0">
                <a:effectLst/>
              </a:rPr>
              <a:t>1975</a:t>
            </a:r>
            <a:r>
              <a:rPr lang="de-DE" sz="1400" b="0" i="0" dirty="0">
                <a:effectLst/>
              </a:rPr>
              <a:t> </a:t>
            </a:r>
          </a:p>
          <a:p>
            <a:endParaRPr lang="de-DE" sz="1400" u="none" strike="noStrike" dirty="0"/>
          </a:p>
          <a:p>
            <a:r>
              <a:rPr lang="de-DE" sz="1400" b="0" i="0" u="none" strike="noStrike" dirty="0">
                <a:effectLst/>
              </a:rPr>
              <a:t>Panama</a:t>
            </a:r>
            <a:r>
              <a:rPr lang="de-DE" sz="1400" b="0" i="0" dirty="0">
                <a:effectLst/>
              </a:rPr>
              <a:t> ist das zweite Land der Welt, das Transgeschlechtlichen erlaubt nach der geschlechtsanpassenden Operation ihre persönlichkeitsbezogenen Dokumente an ihr neues Geschlecht anzugleichen.</a:t>
            </a:r>
            <a:endParaRPr lang="de-DE" sz="1400" dirty="0"/>
          </a:p>
        </p:txBody>
      </p:sp>
      <p:sp>
        <p:nvSpPr>
          <p:cNvPr id="10" name="Textfeld 9">
            <a:extLst>
              <a:ext uri="{FF2B5EF4-FFF2-40B4-BE49-F238E27FC236}">
                <a16:creationId xmlns:a16="http://schemas.microsoft.com/office/drawing/2014/main" id="{3F43B369-6802-2B40-CE5B-2D17A0A77A8B}"/>
              </a:ext>
            </a:extLst>
          </p:cNvPr>
          <p:cNvSpPr txBox="1"/>
          <p:nvPr/>
        </p:nvSpPr>
        <p:spPr>
          <a:xfrm>
            <a:off x="1738245" y="4152871"/>
            <a:ext cx="4357755" cy="2246769"/>
          </a:xfrm>
          <a:prstGeom prst="rect">
            <a:avLst/>
          </a:prstGeom>
          <a:noFill/>
        </p:spPr>
        <p:txBody>
          <a:bodyPr wrap="square" rtlCol="0">
            <a:spAutoFit/>
          </a:bodyPr>
          <a:lstStyle/>
          <a:p>
            <a:r>
              <a:rPr lang="de-DE" sz="1400" b="1" i="0" dirty="0">
                <a:effectLst/>
              </a:rPr>
              <a:t>1974</a:t>
            </a:r>
          </a:p>
          <a:p>
            <a:endParaRPr lang="de-DE" sz="1400" b="1" dirty="0"/>
          </a:p>
          <a:p>
            <a:r>
              <a:rPr lang="de-DE" sz="1400" b="0" i="0" dirty="0">
                <a:effectLst/>
              </a:rPr>
              <a:t>Mit der Wahl in den Stadtrat von Ann Arbor wird Kathy </a:t>
            </a:r>
            <a:r>
              <a:rPr lang="de-DE" sz="1400" b="0" i="0" dirty="0" err="1">
                <a:effectLst/>
              </a:rPr>
              <a:t>Kozachenko</a:t>
            </a:r>
            <a:r>
              <a:rPr lang="de-DE" sz="1400" b="0" i="0" dirty="0">
                <a:effectLst/>
              </a:rPr>
              <a:t> die erste offen homosexuelle Amerikanerin, die je in ein öffentliches Amt gewählt wird. </a:t>
            </a:r>
            <a:r>
              <a:rPr lang="de-DE" sz="1400" b="0" i="0" u="none" strike="noStrike" dirty="0">
                <a:effectLst/>
              </a:rPr>
              <a:t>Ohio</a:t>
            </a:r>
            <a:r>
              <a:rPr lang="de-DE" sz="1400" b="0" i="0" dirty="0">
                <a:effectLst/>
              </a:rPr>
              <a:t> hebt die Sodomie-Gesetze auf. In London wird die erste offizielle Telefonseelsorge für LBGT-Ratsuchende eröffnet, die </a:t>
            </a:r>
            <a:r>
              <a:rPr lang="de-DE" sz="1400" b="0" i="1" dirty="0">
                <a:effectLst/>
              </a:rPr>
              <a:t>London </a:t>
            </a:r>
            <a:r>
              <a:rPr lang="de-DE" sz="1400" b="0" i="1" dirty="0" err="1">
                <a:effectLst/>
              </a:rPr>
              <a:t>Lesbian</a:t>
            </a:r>
            <a:r>
              <a:rPr lang="de-DE" sz="1400" b="0" i="1" dirty="0">
                <a:effectLst/>
              </a:rPr>
              <a:t> and Gay Switchboard</a:t>
            </a:r>
            <a:r>
              <a:rPr lang="de-DE" sz="1400" b="0" i="0" dirty="0">
                <a:effectLst/>
              </a:rPr>
              <a:t>; ein Jahr später folgt die </a:t>
            </a:r>
            <a:r>
              <a:rPr lang="de-DE" sz="1400" b="0" i="1" dirty="0">
                <a:effectLst/>
              </a:rPr>
              <a:t>Brighton </a:t>
            </a:r>
            <a:r>
              <a:rPr lang="de-DE" sz="1400" b="0" i="1" dirty="0" err="1">
                <a:effectLst/>
              </a:rPr>
              <a:t>Lesbian</a:t>
            </a:r>
            <a:r>
              <a:rPr lang="de-DE" sz="1400" b="0" i="1" dirty="0">
                <a:effectLst/>
              </a:rPr>
              <a:t> and Gay Switchboard</a:t>
            </a:r>
            <a:r>
              <a:rPr lang="de-DE" sz="1400" b="0" i="0" dirty="0">
                <a:effectLst/>
              </a:rPr>
              <a:t>.</a:t>
            </a:r>
            <a:endParaRPr lang="de-DE" sz="1400" dirty="0"/>
          </a:p>
        </p:txBody>
      </p:sp>
      <p:sp>
        <p:nvSpPr>
          <p:cNvPr id="11" name="Textfeld 10">
            <a:extLst>
              <a:ext uri="{FF2B5EF4-FFF2-40B4-BE49-F238E27FC236}">
                <a16:creationId xmlns:a16="http://schemas.microsoft.com/office/drawing/2014/main" id="{B94BB940-A892-8E35-404E-4859427653A2}"/>
              </a:ext>
            </a:extLst>
          </p:cNvPr>
          <p:cNvSpPr txBox="1"/>
          <p:nvPr/>
        </p:nvSpPr>
        <p:spPr>
          <a:xfrm>
            <a:off x="822309" y="1271199"/>
            <a:ext cx="4584529" cy="2462213"/>
          </a:xfrm>
          <a:prstGeom prst="rect">
            <a:avLst/>
          </a:prstGeom>
          <a:noFill/>
        </p:spPr>
        <p:txBody>
          <a:bodyPr wrap="square" rtlCol="0">
            <a:spAutoFit/>
          </a:bodyPr>
          <a:lstStyle/>
          <a:p>
            <a:r>
              <a:rPr lang="de-DE" sz="1400" b="1" i="0" dirty="0">
                <a:effectLst/>
              </a:rPr>
              <a:t>1973</a:t>
            </a:r>
          </a:p>
          <a:p>
            <a:endParaRPr lang="de-DE" sz="1400" b="1" dirty="0"/>
          </a:p>
          <a:p>
            <a:r>
              <a:rPr lang="de-DE" sz="1400" b="0" i="0" dirty="0">
                <a:effectLst/>
              </a:rPr>
              <a:t>Die </a:t>
            </a:r>
            <a:r>
              <a:rPr lang="de-DE" sz="1400" b="0" i="1" u="none" strike="noStrike" dirty="0">
                <a:effectLst/>
              </a:rPr>
              <a:t>American </a:t>
            </a:r>
            <a:r>
              <a:rPr lang="de-DE" sz="1400" b="0" i="1" u="none" strike="noStrike" dirty="0" err="1">
                <a:effectLst/>
              </a:rPr>
              <a:t>Psychiatric</a:t>
            </a:r>
            <a:r>
              <a:rPr lang="de-DE" sz="1400" b="0" i="1" u="none" strike="noStrike" dirty="0">
                <a:effectLst/>
              </a:rPr>
              <a:t> </a:t>
            </a:r>
            <a:r>
              <a:rPr lang="de-DE" sz="1400" b="0" i="1" u="none" strike="noStrike" dirty="0" err="1">
                <a:effectLst/>
              </a:rPr>
              <a:t>Association</a:t>
            </a:r>
            <a:r>
              <a:rPr lang="de-DE" sz="1400" b="0" i="0" dirty="0">
                <a:effectLst/>
              </a:rPr>
              <a:t> (Amerikanische Psychiatrische Gesellschaft) streicht Homosexualität aus seinem Katalog geistiger Krankheiten, dem </a:t>
            </a:r>
            <a:r>
              <a:rPr lang="de-DE" sz="1400" b="0" i="1" u="none" strike="noStrike" dirty="0" err="1">
                <a:effectLst/>
              </a:rPr>
              <a:t>Diagnostic</a:t>
            </a:r>
            <a:r>
              <a:rPr lang="de-DE" sz="1400" b="0" i="1" u="none" strike="noStrike" dirty="0">
                <a:effectLst/>
              </a:rPr>
              <a:t> and Statistical Manual </a:t>
            </a:r>
            <a:r>
              <a:rPr lang="de-DE" sz="1400" b="0" i="1" u="none" strike="noStrike" dirty="0" err="1">
                <a:effectLst/>
              </a:rPr>
              <a:t>of</a:t>
            </a:r>
            <a:r>
              <a:rPr lang="de-DE" sz="1400" b="0" i="1" u="none" strike="noStrike" dirty="0">
                <a:effectLst/>
              </a:rPr>
              <a:t> Mental </a:t>
            </a:r>
            <a:r>
              <a:rPr lang="de-DE" sz="1400" b="0" i="1" u="none" strike="noStrike" dirty="0" err="1">
                <a:effectLst/>
              </a:rPr>
              <a:t>Disorders</a:t>
            </a:r>
            <a:r>
              <a:rPr lang="de-DE" sz="1400" b="0" i="0" dirty="0">
                <a:effectLst/>
              </a:rPr>
              <a:t> (DSM-II). In der Bundesrepublik Deutschland (damals nur Westdeutschland) wird das Alter, ab dem homosexuelle Handlungen erlaubt sind, auf 18 herabgesetzt, obwohl das Schutzalter für heterosexuelle Handlungen bei 14 Jahren liegt.</a:t>
            </a:r>
            <a:endParaRPr lang="de-DE" sz="1400" dirty="0"/>
          </a:p>
        </p:txBody>
      </p:sp>
      <p:pic>
        <p:nvPicPr>
          <p:cNvPr id="5122" name="Picture 2">
            <a:extLst>
              <a:ext uri="{FF2B5EF4-FFF2-40B4-BE49-F238E27FC236}">
                <a16:creationId xmlns:a16="http://schemas.microsoft.com/office/drawing/2014/main" id="{8C15D6DE-8297-0FBB-DCA7-4EF501535F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91275" y="4072461"/>
            <a:ext cx="1567417" cy="2296266"/>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descr="Ein Bild, das Grafiken, Kreis, Symbol, Schrift enthält.&#10;&#10;Automatisch generierte Beschreibung">
            <a:extLst>
              <a:ext uri="{FF2B5EF4-FFF2-40B4-BE49-F238E27FC236}">
                <a16:creationId xmlns:a16="http://schemas.microsoft.com/office/drawing/2014/main" id="{A7A178D9-FD53-D797-4D45-FB26050074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602804" y="3739543"/>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02287A74-D657-519A-298E-DFDF040663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850928"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4BA47CBC-F38C-92EE-2908-5A4FDE8ED0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50842" y="3726248"/>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883CD5E6-9B57-F42E-4622-66D96A148A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11424" y="3726248"/>
            <a:ext cx="368296" cy="368296"/>
          </a:xfrm>
          <a:prstGeom prst="rect">
            <a:avLst/>
          </a:prstGeom>
        </p:spPr>
      </p:pic>
      <p:sp>
        <p:nvSpPr>
          <p:cNvPr id="16" name="Textfeld 15">
            <a:extLst>
              <a:ext uri="{FF2B5EF4-FFF2-40B4-BE49-F238E27FC236}">
                <a16:creationId xmlns:a16="http://schemas.microsoft.com/office/drawing/2014/main" id="{582A1E89-5B8A-4C56-370A-B676D2FC564F}"/>
              </a:ext>
            </a:extLst>
          </p:cNvPr>
          <p:cNvSpPr txBox="1"/>
          <p:nvPr/>
        </p:nvSpPr>
        <p:spPr>
          <a:xfrm>
            <a:off x="6160209" y="502855"/>
            <a:ext cx="2755392" cy="738664"/>
          </a:xfrm>
          <a:prstGeom prst="rect">
            <a:avLst/>
          </a:prstGeom>
          <a:noFill/>
        </p:spPr>
        <p:txBody>
          <a:bodyPr wrap="square" rtlCol="0">
            <a:spAutoFit/>
          </a:bodyPr>
          <a:lstStyle/>
          <a:p>
            <a:r>
              <a:rPr lang="de-DE" sz="1400" b="1" i="0" dirty="0">
                <a:effectLst/>
              </a:rPr>
              <a:t>1976</a:t>
            </a:r>
          </a:p>
          <a:p>
            <a:r>
              <a:rPr lang="de-DE" sz="1400" b="0" i="0" dirty="0">
                <a:effectLst/>
              </a:rPr>
              <a:t> </a:t>
            </a:r>
          </a:p>
          <a:p>
            <a:r>
              <a:rPr lang="de-DE" sz="1400" dirty="0"/>
              <a:t>Der BdP wird gegründet.</a:t>
            </a:r>
          </a:p>
        </p:txBody>
      </p:sp>
      <p:pic>
        <p:nvPicPr>
          <p:cNvPr id="17" name="Grafik 16" descr="Ein Bild, das Grafiken, Kreis, Symbol, Schrift enthält.&#10;&#10;Automatisch generierte Beschreibung">
            <a:extLst>
              <a:ext uri="{FF2B5EF4-FFF2-40B4-BE49-F238E27FC236}">
                <a16:creationId xmlns:a16="http://schemas.microsoft.com/office/drawing/2014/main" id="{1F1622AE-10BB-10B6-38F5-EB313C6093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791913" y="692141"/>
            <a:ext cx="368296" cy="368296"/>
          </a:xfrm>
          <a:prstGeom prst="rect">
            <a:avLst/>
          </a:prstGeom>
        </p:spPr>
      </p:pic>
    </p:spTree>
    <p:extLst>
      <p:ext uri="{BB962C8B-B14F-4D97-AF65-F5344CB8AC3E}">
        <p14:creationId xmlns:p14="http://schemas.microsoft.com/office/powerpoint/2010/main" val="6188866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16186" y="3726248"/>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38</a:t>
            </a:fld>
            <a:endParaRPr lang="de-DE"/>
          </a:p>
        </p:txBody>
      </p:sp>
      <p:sp>
        <p:nvSpPr>
          <p:cNvPr id="7" name="Textfeld 6">
            <a:extLst>
              <a:ext uri="{FF2B5EF4-FFF2-40B4-BE49-F238E27FC236}">
                <a16:creationId xmlns:a16="http://schemas.microsoft.com/office/drawing/2014/main" id="{78B0923C-8805-45B2-0DFD-DE0B66F58860}"/>
              </a:ext>
            </a:extLst>
          </p:cNvPr>
          <p:cNvSpPr txBox="1"/>
          <p:nvPr/>
        </p:nvSpPr>
        <p:spPr>
          <a:xfrm>
            <a:off x="7607066" y="555114"/>
            <a:ext cx="4108045" cy="3108543"/>
          </a:xfrm>
          <a:prstGeom prst="rect">
            <a:avLst/>
          </a:prstGeom>
          <a:noFill/>
        </p:spPr>
        <p:txBody>
          <a:bodyPr wrap="square" rtlCol="0">
            <a:spAutoFit/>
          </a:bodyPr>
          <a:lstStyle/>
          <a:p>
            <a:r>
              <a:rPr lang="de-DE" sz="1400" b="1" i="0" dirty="0">
                <a:effectLst/>
              </a:rPr>
              <a:t>1985</a:t>
            </a:r>
          </a:p>
          <a:p>
            <a:endParaRPr lang="de-DE" sz="1400" b="1" dirty="0"/>
          </a:p>
          <a:p>
            <a:r>
              <a:rPr lang="de-DE" sz="1400" b="0" i="0" dirty="0">
                <a:effectLst/>
              </a:rPr>
              <a:t>Frankreich untersagt die Diskriminierung aufgrund des Lebensstils (franz.: </a:t>
            </a:r>
            <a:r>
              <a:rPr lang="de-DE" sz="1400" b="0" i="0" dirty="0" err="1">
                <a:effectLst/>
              </a:rPr>
              <a:t>moeurs</a:t>
            </a:r>
            <a:r>
              <a:rPr lang="de-DE" sz="1400" b="0" i="0" dirty="0">
                <a:effectLst/>
              </a:rPr>
              <a:t>) bei Arbeit und Dienstleistungen. Das erste Mahnmal für die </a:t>
            </a:r>
            <a:r>
              <a:rPr lang="de-DE" sz="1400" b="0" i="0" u="none" strike="noStrike" dirty="0">
                <a:effectLst/>
              </a:rPr>
              <a:t>schwulen Opfer des Holocaust</a:t>
            </a:r>
            <a:r>
              <a:rPr lang="de-DE" sz="1400" b="0" i="0" dirty="0">
                <a:effectLst/>
              </a:rPr>
              <a:t> wird errichtet. </a:t>
            </a:r>
            <a:r>
              <a:rPr lang="de-DE" sz="1400" b="0" i="0" u="none" strike="noStrike" dirty="0">
                <a:effectLst/>
              </a:rPr>
              <a:t>Belgien</a:t>
            </a:r>
            <a:r>
              <a:rPr lang="de-DE" sz="1400" b="0" i="0" dirty="0">
                <a:effectLst/>
              </a:rPr>
              <a:t> gleicht das Schutzalter an. Der AIDS-Tod des Filmschauspielers </a:t>
            </a:r>
            <a:r>
              <a:rPr lang="de-DE" sz="1400" b="0" i="0" u="none" strike="noStrike" dirty="0">
                <a:effectLst/>
              </a:rPr>
              <a:t>Rock Hudson</a:t>
            </a:r>
            <a:r>
              <a:rPr lang="de-DE" sz="1400" b="0" i="0" dirty="0">
                <a:effectLst/>
              </a:rPr>
              <a:t>, eines Freundes und Ex-Kollegen des US-Präsidenten </a:t>
            </a:r>
            <a:r>
              <a:rPr lang="de-DE" sz="1400" b="0" i="0" u="none" strike="noStrike" dirty="0">
                <a:effectLst/>
              </a:rPr>
              <a:t>Ronald Reagan</a:t>
            </a:r>
            <a:r>
              <a:rPr lang="de-DE" sz="1400" b="0" i="0" dirty="0">
                <a:effectLst/>
              </a:rPr>
              <a:t>, bringt die Immunschwächekrankheit, die vor allem unter homosexuellen Männern grassiert, erstmals ins Bewusstsein einer breiten Öffentlichkeit.</a:t>
            </a:r>
            <a:endParaRPr lang="de-DE" sz="1400" dirty="0"/>
          </a:p>
        </p:txBody>
      </p:sp>
      <p:sp>
        <p:nvSpPr>
          <p:cNvPr id="9" name="Textfeld 8">
            <a:extLst>
              <a:ext uri="{FF2B5EF4-FFF2-40B4-BE49-F238E27FC236}">
                <a16:creationId xmlns:a16="http://schemas.microsoft.com/office/drawing/2014/main" id="{9AD0602B-F405-ECF3-B1F9-F183661621F0}"/>
              </a:ext>
            </a:extLst>
          </p:cNvPr>
          <p:cNvSpPr txBox="1"/>
          <p:nvPr/>
        </p:nvSpPr>
        <p:spPr>
          <a:xfrm>
            <a:off x="4717753" y="1812772"/>
            <a:ext cx="2755392" cy="1815882"/>
          </a:xfrm>
          <a:prstGeom prst="rect">
            <a:avLst/>
          </a:prstGeom>
          <a:noFill/>
        </p:spPr>
        <p:txBody>
          <a:bodyPr wrap="square" rtlCol="0">
            <a:spAutoFit/>
          </a:bodyPr>
          <a:lstStyle/>
          <a:p>
            <a:r>
              <a:rPr lang="de-DE" sz="1400" b="1" i="0" dirty="0">
                <a:effectLst/>
              </a:rPr>
              <a:t>1984</a:t>
            </a:r>
          </a:p>
          <a:p>
            <a:endParaRPr lang="de-DE" sz="1400" b="1" dirty="0"/>
          </a:p>
          <a:p>
            <a:r>
              <a:rPr lang="de-DE" sz="1400" b="0" i="0" dirty="0">
                <a:effectLst/>
              </a:rPr>
              <a:t>Deutschland wird von der </a:t>
            </a:r>
            <a:r>
              <a:rPr lang="de-DE" sz="1400" b="0" i="0" u="none" strike="noStrike" dirty="0">
                <a:effectLst/>
              </a:rPr>
              <a:t>Kießling-Affäre</a:t>
            </a:r>
            <a:r>
              <a:rPr lang="de-DE" sz="1400" b="0" i="0" dirty="0">
                <a:effectLst/>
              </a:rPr>
              <a:t> erschüttert, der vermeintlich homosexuelle General wird vom Verteidigungsminister entlassen</a:t>
            </a:r>
            <a:endParaRPr lang="de-DE" sz="1400" dirty="0"/>
          </a:p>
        </p:txBody>
      </p:sp>
      <p:sp>
        <p:nvSpPr>
          <p:cNvPr id="10" name="Textfeld 9">
            <a:extLst>
              <a:ext uri="{FF2B5EF4-FFF2-40B4-BE49-F238E27FC236}">
                <a16:creationId xmlns:a16="http://schemas.microsoft.com/office/drawing/2014/main" id="{3F43B369-6802-2B40-CE5B-2D17A0A77A8B}"/>
              </a:ext>
            </a:extLst>
          </p:cNvPr>
          <p:cNvSpPr txBox="1"/>
          <p:nvPr/>
        </p:nvSpPr>
        <p:spPr>
          <a:xfrm>
            <a:off x="1456490" y="1416888"/>
            <a:ext cx="3199350" cy="2246769"/>
          </a:xfrm>
          <a:prstGeom prst="rect">
            <a:avLst/>
          </a:prstGeom>
          <a:noFill/>
        </p:spPr>
        <p:txBody>
          <a:bodyPr wrap="square" rtlCol="0">
            <a:spAutoFit/>
          </a:bodyPr>
          <a:lstStyle/>
          <a:p>
            <a:r>
              <a:rPr lang="de-DE" sz="1400" b="1" i="0" dirty="0">
                <a:effectLst/>
              </a:rPr>
              <a:t>1982</a:t>
            </a:r>
          </a:p>
          <a:p>
            <a:endParaRPr lang="de-DE" sz="1400" u="none" strike="noStrike" dirty="0"/>
          </a:p>
          <a:p>
            <a:r>
              <a:rPr lang="de-DE" sz="1400" b="0" i="0" u="none" strike="noStrike" dirty="0">
                <a:effectLst/>
              </a:rPr>
              <a:t>Wisconsin</a:t>
            </a:r>
            <a:r>
              <a:rPr lang="de-DE" sz="1400" b="0" i="0" dirty="0">
                <a:effectLst/>
              </a:rPr>
              <a:t> ist der erste amerikanische Bundesstaat, der die Diskriminierung Homosexueller verbietet. </a:t>
            </a:r>
            <a:r>
              <a:rPr lang="de-DE" sz="1400" b="0" i="0" u="none" strike="noStrike" dirty="0">
                <a:effectLst/>
              </a:rPr>
              <a:t>New South Wales</a:t>
            </a:r>
            <a:r>
              <a:rPr lang="de-DE" sz="1400" b="0" i="0" dirty="0">
                <a:effectLst/>
              </a:rPr>
              <a:t> ist der erste australische Staat, der die Diskriminierung aufgrund vermuteter oder tatsächlicher Homosexualität unter Strafe stellt.</a:t>
            </a:r>
            <a:endParaRPr lang="de-DE" sz="1400" dirty="0"/>
          </a:p>
        </p:txBody>
      </p:sp>
      <p:sp>
        <p:nvSpPr>
          <p:cNvPr id="11" name="Textfeld 10">
            <a:extLst>
              <a:ext uri="{FF2B5EF4-FFF2-40B4-BE49-F238E27FC236}">
                <a16:creationId xmlns:a16="http://schemas.microsoft.com/office/drawing/2014/main" id="{B94BB940-A892-8E35-404E-4859427653A2}"/>
              </a:ext>
            </a:extLst>
          </p:cNvPr>
          <p:cNvSpPr txBox="1"/>
          <p:nvPr/>
        </p:nvSpPr>
        <p:spPr>
          <a:xfrm>
            <a:off x="942107" y="4094544"/>
            <a:ext cx="7283449" cy="2246769"/>
          </a:xfrm>
          <a:prstGeom prst="rect">
            <a:avLst/>
          </a:prstGeom>
          <a:noFill/>
        </p:spPr>
        <p:txBody>
          <a:bodyPr wrap="square" rtlCol="0">
            <a:spAutoFit/>
          </a:bodyPr>
          <a:lstStyle/>
          <a:p>
            <a:r>
              <a:rPr lang="de-DE" sz="1400" b="1" i="0" dirty="0">
                <a:solidFill>
                  <a:srgbClr val="202122"/>
                </a:solidFill>
                <a:effectLst/>
              </a:rPr>
              <a:t>1981</a:t>
            </a:r>
          </a:p>
          <a:p>
            <a:endParaRPr lang="de-DE" sz="1400" b="1" dirty="0">
              <a:solidFill>
                <a:srgbClr val="202122"/>
              </a:solidFill>
            </a:endParaRPr>
          </a:p>
          <a:p>
            <a:r>
              <a:rPr lang="de-DE" sz="1400" b="0" i="0" dirty="0">
                <a:solidFill>
                  <a:srgbClr val="202122"/>
                </a:solidFill>
                <a:effectLst/>
              </a:rPr>
              <a:t>Der </a:t>
            </a:r>
            <a:r>
              <a:rPr lang="de-DE" sz="1400" b="0" i="0" u="none" strike="noStrike" dirty="0">
                <a:solidFill>
                  <a:srgbClr val="0645AD"/>
                </a:solidFill>
                <a:effectLst/>
                <a:hlinkClick r:id="rId4" tooltip="Europäischer Gerichtshof für Menschenrechte"/>
              </a:rPr>
              <a:t>Europäische Gerichtshof für Menschenrechte</a:t>
            </a:r>
            <a:r>
              <a:rPr lang="de-DE" sz="1400" b="0" i="0" dirty="0">
                <a:solidFill>
                  <a:srgbClr val="202122"/>
                </a:solidFill>
                <a:effectLst/>
              </a:rPr>
              <a:t> erklärt im Prozess „</a:t>
            </a:r>
            <a:r>
              <a:rPr lang="de-DE" sz="1400" b="0" i="0" dirty="0" err="1">
                <a:solidFill>
                  <a:srgbClr val="202122"/>
                </a:solidFill>
                <a:effectLst/>
              </a:rPr>
              <a:t>Dudgeon</a:t>
            </a:r>
            <a:r>
              <a:rPr lang="de-DE" sz="1400" b="0" i="0" dirty="0">
                <a:solidFill>
                  <a:srgbClr val="202122"/>
                </a:solidFill>
                <a:effectLst/>
              </a:rPr>
              <a:t> v. United Kingdom“ die Kriminalisierung Homosexueller in </a:t>
            </a:r>
            <a:r>
              <a:rPr lang="de-DE" sz="1400" b="0" i="0" u="none" strike="noStrike" dirty="0">
                <a:solidFill>
                  <a:srgbClr val="0645AD"/>
                </a:solidFill>
                <a:effectLst/>
                <a:hlinkClick r:id="rId5" tooltip="Nordirland"/>
              </a:rPr>
              <a:t>Nordirland</a:t>
            </a:r>
            <a:r>
              <a:rPr lang="de-DE" sz="1400" b="0" i="0" dirty="0">
                <a:solidFill>
                  <a:srgbClr val="202122"/>
                </a:solidFill>
                <a:effectLst/>
              </a:rPr>
              <a:t> für unzulässig, dies führt dort im Folgejahr zur Entkriminalisierung homosexueller Praktiken. </a:t>
            </a:r>
            <a:r>
              <a:rPr lang="de-DE" sz="1400" b="0" i="0" u="none" strike="noStrike" dirty="0">
                <a:solidFill>
                  <a:srgbClr val="0645AD"/>
                </a:solidFill>
                <a:effectLst/>
                <a:hlinkClick r:id="rId6" tooltip="Victoria (Australien)"/>
              </a:rPr>
              <a:t>Victoria</a:t>
            </a:r>
            <a:r>
              <a:rPr lang="de-DE" sz="1400" b="0" i="0" dirty="0">
                <a:solidFill>
                  <a:srgbClr val="202122"/>
                </a:solidFill>
                <a:effectLst/>
              </a:rPr>
              <a:t>, Australien and </a:t>
            </a:r>
            <a:r>
              <a:rPr lang="de-DE" sz="1400" b="0" i="0" u="none" strike="noStrike" dirty="0">
                <a:solidFill>
                  <a:srgbClr val="0645AD"/>
                </a:solidFill>
                <a:effectLst/>
                <a:hlinkClick r:id="rId7" tooltip="Kolumbien"/>
              </a:rPr>
              <a:t>Kolumbien</a:t>
            </a:r>
            <a:r>
              <a:rPr lang="de-DE" sz="1400" b="0" i="0" dirty="0">
                <a:solidFill>
                  <a:srgbClr val="202122"/>
                </a:solidFill>
                <a:effectLst/>
              </a:rPr>
              <a:t> entkriminalisieren Homosexualität und setzen ein einheitliches Schutzalter für sexuelle Handlungen fest. Die </a:t>
            </a:r>
            <a:r>
              <a:rPr lang="de-DE" sz="1400" b="0" i="1" dirty="0">
                <a:solidFill>
                  <a:srgbClr val="202122"/>
                </a:solidFill>
                <a:effectLst/>
              </a:rPr>
              <a:t>Moral </a:t>
            </a:r>
            <a:r>
              <a:rPr lang="de-DE" sz="1400" b="0" i="1" dirty="0" err="1">
                <a:solidFill>
                  <a:srgbClr val="202122"/>
                </a:solidFill>
                <a:effectLst/>
              </a:rPr>
              <a:t>Majority</a:t>
            </a:r>
            <a:r>
              <a:rPr lang="de-DE" sz="1400" b="0" i="0" dirty="0">
                <a:solidFill>
                  <a:srgbClr val="202122"/>
                </a:solidFill>
                <a:effectLst/>
              </a:rPr>
              <a:t> (engl.: Moralische Mehrheit) beginnt ihren antihomosexuellen Kreuzzug. Norwegen ist das erste Land der Welt, das ein Antidiskriminierungsgesetz zum Schutz Homosexueller erlässt. Die erste geschlechtsanpassende Operation </a:t>
            </a:r>
            <a:r>
              <a:rPr lang="de-DE" sz="1400" b="0" i="0" u="none" strike="noStrike" dirty="0">
                <a:solidFill>
                  <a:srgbClr val="0645AD"/>
                </a:solidFill>
                <a:effectLst/>
                <a:hlinkClick r:id="rId8" tooltip="Hongkong"/>
              </a:rPr>
              <a:t>Hongkongs</a:t>
            </a:r>
            <a:r>
              <a:rPr lang="de-DE" sz="1400" b="0" i="0" dirty="0">
                <a:solidFill>
                  <a:srgbClr val="202122"/>
                </a:solidFill>
                <a:effectLst/>
              </a:rPr>
              <a:t> wird durchgeführt.</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E7487117-FE86-623C-48BD-47CD4FEDB9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562469" y="3726248"/>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433DA137-C35D-872D-87BE-0138EFDD1B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757831"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E3F10169-E4DC-4EAF-712A-13AC47B05A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791600" y="3726248"/>
            <a:ext cx="368296" cy="368296"/>
          </a:xfrm>
          <a:prstGeom prst="rect">
            <a:avLst/>
          </a:prstGeom>
        </p:spPr>
      </p:pic>
    </p:spTree>
    <p:extLst>
      <p:ext uri="{BB962C8B-B14F-4D97-AF65-F5344CB8AC3E}">
        <p14:creationId xmlns:p14="http://schemas.microsoft.com/office/powerpoint/2010/main" val="38985813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199456" y="3707933"/>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39</a:t>
            </a:fld>
            <a:endParaRPr lang="de-DE"/>
          </a:p>
        </p:txBody>
      </p:sp>
      <p:sp>
        <p:nvSpPr>
          <p:cNvPr id="7" name="Textfeld 6">
            <a:extLst>
              <a:ext uri="{FF2B5EF4-FFF2-40B4-BE49-F238E27FC236}">
                <a16:creationId xmlns:a16="http://schemas.microsoft.com/office/drawing/2014/main" id="{78B0923C-8805-45B2-0DFD-DE0B66F58860}"/>
              </a:ext>
            </a:extLst>
          </p:cNvPr>
          <p:cNvSpPr txBox="1"/>
          <p:nvPr/>
        </p:nvSpPr>
        <p:spPr>
          <a:xfrm>
            <a:off x="7392144" y="4090776"/>
            <a:ext cx="3528392" cy="2246769"/>
          </a:xfrm>
          <a:prstGeom prst="rect">
            <a:avLst/>
          </a:prstGeom>
          <a:noFill/>
        </p:spPr>
        <p:txBody>
          <a:bodyPr wrap="square" rtlCol="0">
            <a:spAutoFit/>
          </a:bodyPr>
          <a:lstStyle/>
          <a:p>
            <a:r>
              <a:rPr lang="de-DE" sz="1400" b="1" i="0" u="none" strike="noStrike" dirty="0">
                <a:effectLst/>
              </a:rPr>
              <a:t>1993</a:t>
            </a:r>
          </a:p>
          <a:p>
            <a:endParaRPr lang="de-DE" sz="1400" dirty="0"/>
          </a:p>
          <a:p>
            <a:r>
              <a:rPr lang="de-DE" sz="1400" b="0" i="0" u="none" strike="noStrike" dirty="0">
                <a:effectLst/>
              </a:rPr>
              <a:t>Litauen</a:t>
            </a:r>
            <a:r>
              <a:rPr lang="de-DE" sz="1400" b="0" i="0" dirty="0">
                <a:effectLst/>
              </a:rPr>
              <a:t> legalisiert Homosexualität. Norwegen erlässt Gesetze, die eine eingetragene Partnerschaft gleichgeschlechtlicher Paare, die mit den gleichen Rechten verheirateter Paare ausgestattet sind; hiervon ausgenommen das Recht auf Adoption und kirchliche Eheschließung.</a:t>
            </a:r>
            <a:endParaRPr lang="de-DE" sz="1400" dirty="0"/>
          </a:p>
        </p:txBody>
      </p:sp>
      <p:sp>
        <p:nvSpPr>
          <p:cNvPr id="9" name="Textfeld 8">
            <a:extLst>
              <a:ext uri="{FF2B5EF4-FFF2-40B4-BE49-F238E27FC236}">
                <a16:creationId xmlns:a16="http://schemas.microsoft.com/office/drawing/2014/main" id="{9AD0602B-F405-ECF3-B1F9-F183661621F0}"/>
              </a:ext>
            </a:extLst>
          </p:cNvPr>
          <p:cNvSpPr txBox="1"/>
          <p:nvPr/>
        </p:nvSpPr>
        <p:spPr>
          <a:xfrm>
            <a:off x="6444457" y="814833"/>
            <a:ext cx="3640776" cy="2893100"/>
          </a:xfrm>
          <a:prstGeom prst="rect">
            <a:avLst/>
          </a:prstGeom>
          <a:noFill/>
        </p:spPr>
        <p:txBody>
          <a:bodyPr wrap="square" rtlCol="0">
            <a:spAutoFit/>
          </a:bodyPr>
          <a:lstStyle/>
          <a:p>
            <a:r>
              <a:rPr lang="de-DE" sz="1400" b="1" i="0" dirty="0">
                <a:effectLst/>
              </a:rPr>
              <a:t>1992</a:t>
            </a:r>
          </a:p>
          <a:p>
            <a:endParaRPr lang="de-DE" sz="1400" b="1" dirty="0"/>
          </a:p>
          <a:p>
            <a:r>
              <a:rPr lang="de-DE" sz="1400" b="1" i="0" dirty="0">
                <a:effectLst/>
              </a:rPr>
              <a:t>Die </a:t>
            </a:r>
            <a:r>
              <a:rPr lang="de-DE" sz="1400" b="1" i="1" u="none" strike="noStrike" dirty="0">
                <a:effectLst/>
              </a:rPr>
              <a:t>Weltgesundheitsorganisation</a:t>
            </a:r>
            <a:r>
              <a:rPr lang="de-DE" sz="1400" b="1" i="0" dirty="0">
                <a:effectLst/>
              </a:rPr>
              <a:t> (WHO) entfernt Homosexualität vom </a:t>
            </a:r>
            <a:r>
              <a:rPr lang="de-DE" sz="1400" b="1" i="0" u="none" strike="noStrike" dirty="0">
                <a:effectLst/>
              </a:rPr>
              <a:t>ICD-10</a:t>
            </a:r>
            <a:r>
              <a:rPr lang="de-DE" sz="1400" b="0" i="0" dirty="0">
                <a:effectLst/>
              </a:rPr>
              <a:t>, der internationalen Klassifikation von Krankheiten. Australien erlaubt homosexuellen Männern erstmals, im Militär zu dienen. Die </a:t>
            </a:r>
            <a:r>
              <a:rPr lang="de-DE" sz="1400" b="0" i="0" u="none" strike="noStrike" dirty="0">
                <a:effectLst/>
              </a:rPr>
              <a:t>Isle </a:t>
            </a:r>
            <a:r>
              <a:rPr lang="de-DE" sz="1400" b="0" i="0" u="none" strike="noStrike" dirty="0" err="1">
                <a:effectLst/>
              </a:rPr>
              <a:t>of</a:t>
            </a:r>
            <a:r>
              <a:rPr lang="de-DE" sz="1400" b="0" i="0" u="none" strike="noStrike" dirty="0">
                <a:effectLst/>
              </a:rPr>
              <a:t> Man</a:t>
            </a:r>
            <a:r>
              <a:rPr lang="de-DE" sz="1400" b="0" i="0" dirty="0">
                <a:effectLst/>
              </a:rPr>
              <a:t>, </a:t>
            </a:r>
            <a:r>
              <a:rPr lang="de-DE" sz="1400" b="0" i="0" u="none" strike="noStrike" dirty="0">
                <a:effectLst/>
              </a:rPr>
              <a:t>Estland</a:t>
            </a:r>
            <a:r>
              <a:rPr lang="de-DE" sz="1400" b="0" i="0" dirty="0">
                <a:effectLst/>
              </a:rPr>
              <a:t> und </a:t>
            </a:r>
            <a:r>
              <a:rPr lang="de-DE" sz="1400" b="0" i="0" u="none" strike="noStrike" dirty="0">
                <a:effectLst/>
              </a:rPr>
              <a:t>Lettland</a:t>
            </a:r>
            <a:r>
              <a:rPr lang="de-DE" sz="1400" b="0" i="0" dirty="0">
                <a:effectLst/>
              </a:rPr>
              <a:t> legalisieren Homosexualität. Island, </a:t>
            </a:r>
            <a:r>
              <a:rPr lang="de-DE" sz="1400" b="0" i="0" u="none" strike="noStrike" dirty="0">
                <a:effectLst/>
              </a:rPr>
              <a:t>Luxemburg</a:t>
            </a:r>
            <a:r>
              <a:rPr lang="de-DE" sz="1400" b="0" i="0" dirty="0">
                <a:effectLst/>
              </a:rPr>
              <a:t> und die Schweiz gleichen die betreffenden </a:t>
            </a:r>
            <a:r>
              <a:rPr lang="de-DE" sz="1400" b="0" i="0" dirty="0" err="1">
                <a:effectLst/>
              </a:rPr>
              <a:t>Schutzalterstufen</a:t>
            </a:r>
            <a:r>
              <a:rPr lang="de-DE" sz="1400" b="0" i="0" dirty="0">
                <a:effectLst/>
              </a:rPr>
              <a:t> an. </a:t>
            </a:r>
            <a:r>
              <a:rPr lang="de-DE" sz="1400" b="0" i="0" u="none" strike="noStrike" dirty="0">
                <a:effectLst/>
              </a:rPr>
              <a:t>Nicaragua</a:t>
            </a:r>
            <a:r>
              <a:rPr lang="de-DE" sz="1400" b="0" i="0" dirty="0">
                <a:effectLst/>
              </a:rPr>
              <a:t> stellt Homosexualität wieder unter Strafe.</a:t>
            </a:r>
            <a:endParaRPr lang="de-DE" sz="1400" dirty="0"/>
          </a:p>
        </p:txBody>
      </p:sp>
      <p:sp>
        <p:nvSpPr>
          <p:cNvPr id="10" name="Textfeld 9">
            <a:extLst>
              <a:ext uri="{FF2B5EF4-FFF2-40B4-BE49-F238E27FC236}">
                <a16:creationId xmlns:a16="http://schemas.microsoft.com/office/drawing/2014/main" id="{3F43B369-6802-2B40-CE5B-2D17A0A77A8B}"/>
              </a:ext>
            </a:extLst>
          </p:cNvPr>
          <p:cNvSpPr txBox="1"/>
          <p:nvPr/>
        </p:nvSpPr>
        <p:spPr>
          <a:xfrm>
            <a:off x="2344793" y="4204458"/>
            <a:ext cx="2755392" cy="1600438"/>
          </a:xfrm>
          <a:prstGeom prst="rect">
            <a:avLst/>
          </a:prstGeom>
          <a:noFill/>
        </p:spPr>
        <p:txBody>
          <a:bodyPr wrap="square" rtlCol="0">
            <a:spAutoFit/>
          </a:bodyPr>
          <a:lstStyle/>
          <a:p>
            <a:r>
              <a:rPr lang="de-DE" sz="1400" b="1" i="0" dirty="0">
                <a:effectLst/>
              </a:rPr>
              <a:t>1991:</a:t>
            </a:r>
            <a:r>
              <a:rPr lang="de-DE" sz="1400" b="0" i="0" dirty="0">
                <a:effectLst/>
              </a:rPr>
              <a:t> Die </a:t>
            </a:r>
            <a:r>
              <a:rPr lang="de-DE" sz="1400" b="0" i="0" u="none" strike="noStrike" dirty="0">
                <a:effectLst/>
              </a:rPr>
              <a:t>Bahamas</a:t>
            </a:r>
            <a:r>
              <a:rPr lang="de-DE" sz="1400" b="0" i="0" dirty="0">
                <a:effectLst/>
              </a:rPr>
              <a:t>, Hongkong, die </a:t>
            </a:r>
            <a:r>
              <a:rPr lang="de-DE" sz="1400" b="0" i="0" u="none" strike="noStrike" dirty="0">
                <a:effectLst/>
              </a:rPr>
              <a:t>Ukraine</a:t>
            </a:r>
            <a:r>
              <a:rPr lang="de-DE" sz="1400" b="0" i="0" dirty="0">
                <a:effectLst/>
              </a:rPr>
              <a:t> and Queensland in Australia entkriminalisieren Homosexualität. Die „</a:t>
            </a:r>
            <a:r>
              <a:rPr lang="de-DE" sz="1400" b="0" i="0" u="none" strike="noStrike" dirty="0">
                <a:effectLst/>
              </a:rPr>
              <a:t>Rote Schleife</a:t>
            </a:r>
            <a:r>
              <a:rPr lang="de-DE" sz="1400" b="0" i="0" dirty="0">
                <a:effectLst/>
              </a:rPr>
              <a:t>“ wird erstmals als Symbol der Kampagne gegen AIDS/HIV verwendet.</a:t>
            </a:r>
            <a:endParaRPr lang="de-DE" sz="1400" dirty="0"/>
          </a:p>
        </p:txBody>
      </p:sp>
      <p:sp>
        <p:nvSpPr>
          <p:cNvPr id="11" name="Textfeld 10">
            <a:extLst>
              <a:ext uri="{FF2B5EF4-FFF2-40B4-BE49-F238E27FC236}">
                <a16:creationId xmlns:a16="http://schemas.microsoft.com/office/drawing/2014/main" id="{B94BB940-A892-8E35-404E-4859427653A2}"/>
              </a:ext>
            </a:extLst>
          </p:cNvPr>
          <p:cNvSpPr txBox="1"/>
          <p:nvPr/>
        </p:nvSpPr>
        <p:spPr>
          <a:xfrm>
            <a:off x="1071137" y="1268760"/>
            <a:ext cx="4086873" cy="2462213"/>
          </a:xfrm>
          <a:prstGeom prst="rect">
            <a:avLst/>
          </a:prstGeom>
          <a:noFill/>
        </p:spPr>
        <p:txBody>
          <a:bodyPr wrap="square" rtlCol="0">
            <a:spAutoFit/>
          </a:bodyPr>
          <a:lstStyle/>
          <a:p>
            <a:r>
              <a:rPr lang="de-DE" sz="1400" b="1" i="0" dirty="0">
                <a:effectLst/>
              </a:rPr>
              <a:t>1989</a:t>
            </a:r>
          </a:p>
          <a:p>
            <a:endParaRPr lang="de-DE" sz="1400" b="1" u="none" strike="noStrike" dirty="0"/>
          </a:p>
          <a:p>
            <a:r>
              <a:rPr lang="de-DE" sz="1400" b="0" i="0" u="none" strike="noStrike" dirty="0">
                <a:effectLst/>
              </a:rPr>
              <a:t>Western Australia</a:t>
            </a:r>
            <a:r>
              <a:rPr lang="de-DE" sz="1400" b="0" i="0" dirty="0">
                <a:effectLst/>
              </a:rPr>
              <a:t> legalisiert die männliche Homosexualität, </a:t>
            </a:r>
            <a:r>
              <a:rPr lang="de-DE" sz="1400" b="0" i="0" u="none" strike="noStrike" dirty="0">
                <a:effectLst/>
              </a:rPr>
              <a:t>Liechtenstein</a:t>
            </a:r>
            <a:r>
              <a:rPr lang="de-DE" sz="1400" b="0" i="0" dirty="0">
                <a:effectLst/>
              </a:rPr>
              <a:t> legalisiert Homosexualität. Dänemark ist weltweit die erste Nation, die Gesetze für </a:t>
            </a:r>
            <a:r>
              <a:rPr lang="de-DE" sz="1400" b="0" i="0" u="none" strike="noStrike" dirty="0">
                <a:effectLst/>
              </a:rPr>
              <a:t>eingetragene Partnerschaften</a:t>
            </a:r>
            <a:r>
              <a:rPr lang="de-DE" sz="1400" b="0" i="0" dirty="0">
                <a:effectLst/>
              </a:rPr>
              <a:t> für gleichgeschlechtliche Paare verabschiedet; weitestgehend haben diese Paare die gleichen Rechte, die aus einer Eheschließung resultieren, davon ausgenommen das Recht auf Adoption und eine kirchliche Trauung.</a:t>
            </a:r>
            <a:endParaRPr lang="de-DE" sz="1400" dirty="0"/>
          </a:p>
        </p:txBody>
      </p:sp>
      <p:pic>
        <p:nvPicPr>
          <p:cNvPr id="6146" name="Picture 2">
            <a:extLst>
              <a:ext uri="{FF2B5EF4-FFF2-40B4-BE49-F238E27FC236}">
                <a16:creationId xmlns:a16="http://schemas.microsoft.com/office/drawing/2014/main" id="{9C013648-FE59-322B-C9B2-91AD00A803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9419" y="4309321"/>
            <a:ext cx="1406285" cy="2103036"/>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descr="Ein Bild, das Grafiken, Kreis, Symbol, Schrift enthält.&#10;&#10;Automatisch generierte Beschreibung">
            <a:extLst>
              <a:ext uri="{FF2B5EF4-FFF2-40B4-BE49-F238E27FC236}">
                <a16:creationId xmlns:a16="http://schemas.microsoft.com/office/drawing/2014/main" id="{B9FADDCE-37CA-EF5F-37D6-A97C3067D1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464152" y="3707933"/>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D0764026-A060-7B31-4132-D476F46167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593435" y="3707933"/>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12CC9B96-93C8-3D39-777B-3500A2CFA3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495788" y="3707933"/>
            <a:ext cx="368296" cy="368296"/>
          </a:xfrm>
          <a:prstGeom prst="rect">
            <a:avLst/>
          </a:prstGeom>
        </p:spPr>
      </p:pic>
    </p:spTree>
    <p:extLst>
      <p:ext uri="{BB962C8B-B14F-4D97-AF65-F5344CB8AC3E}">
        <p14:creationId xmlns:p14="http://schemas.microsoft.com/office/powerpoint/2010/main" val="4045847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939660" y="3726248"/>
            <a:ext cx="368296" cy="368296"/>
          </a:xfrm>
          <a:prstGeom prst="rect">
            <a:avLst/>
          </a:prstGeom>
        </p:spPr>
      </p:pic>
      <p:sp>
        <p:nvSpPr>
          <p:cNvPr id="6" name="Textfeld 5">
            <a:extLst>
              <a:ext uri="{FF2B5EF4-FFF2-40B4-BE49-F238E27FC236}">
                <a16:creationId xmlns:a16="http://schemas.microsoft.com/office/drawing/2014/main" id="{9158F03B-F7FC-01C2-F8B4-AFFDC0424D4C}"/>
              </a:ext>
            </a:extLst>
          </p:cNvPr>
          <p:cNvSpPr txBox="1"/>
          <p:nvPr/>
        </p:nvSpPr>
        <p:spPr>
          <a:xfrm>
            <a:off x="838199" y="1480795"/>
            <a:ext cx="3572922" cy="2246769"/>
          </a:xfrm>
          <a:prstGeom prst="rect">
            <a:avLst/>
          </a:prstGeom>
          <a:noFill/>
        </p:spPr>
        <p:txBody>
          <a:bodyPr wrap="square" rtlCol="0">
            <a:spAutoFit/>
          </a:bodyPr>
          <a:lstStyle/>
          <a:p>
            <a:r>
              <a:rPr lang="de-DE" sz="1400" b="1" dirty="0"/>
              <a:t>Ca. 346 v. Chr.</a:t>
            </a:r>
          </a:p>
          <a:p>
            <a:endParaRPr lang="de-DE" sz="1400" b="1" dirty="0"/>
          </a:p>
          <a:p>
            <a:r>
              <a:rPr lang="de-DE" sz="1400" dirty="0"/>
              <a:t>Homosexuelle Liebesbeziehungen in Athen werden diskutiert. Die Prostitution und anale Penetration von männlichen Bürgern ist verpönt – hingegen bei Frauen, männlichen Ausländern und Sklaven erlaubt. Männliche Prostitution wird gleich besteuert wie weibliche Prostitution.</a:t>
            </a:r>
          </a:p>
        </p:txBody>
      </p:sp>
      <p:sp>
        <p:nvSpPr>
          <p:cNvPr id="7" name="Textfeld 6">
            <a:extLst>
              <a:ext uri="{FF2B5EF4-FFF2-40B4-BE49-F238E27FC236}">
                <a16:creationId xmlns:a16="http://schemas.microsoft.com/office/drawing/2014/main" id="{C81B6D24-B174-FA72-3DED-5DDA6E23B309}"/>
              </a:ext>
            </a:extLst>
          </p:cNvPr>
          <p:cNvSpPr txBox="1"/>
          <p:nvPr/>
        </p:nvSpPr>
        <p:spPr>
          <a:xfrm>
            <a:off x="1736878" y="4146098"/>
            <a:ext cx="3627602" cy="2246769"/>
          </a:xfrm>
          <a:prstGeom prst="rect">
            <a:avLst/>
          </a:prstGeom>
          <a:noFill/>
        </p:spPr>
        <p:txBody>
          <a:bodyPr wrap="square" rtlCol="0">
            <a:spAutoFit/>
          </a:bodyPr>
          <a:lstStyle/>
          <a:p>
            <a:r>
              <a:rPr lang="de-DE" sz="1400" b="1" dirty="0"/>
              <a:t>Ca. 338 v. Chr.</a:t>
            </a:r>
          </a:p>
          <a:p>
            <a:endParaRPr lang="de-DE" sz="1400" b="1" dirty="0"/>
          </a:p>
          <a:p>
            <a:r>
              <a:rPr lang="de-DE" sz="1400" dirty="0"/>
              <a:t>Die Heilige Schar von Theben gilt als unbesiegbare Eliteeinheit – und bestand aus 150 männlichen Liebespaaren. Ihnen wird zugeschrieben, dass die Liebe sie stärker machen würde. Sie werden von Truppen des makedonischen Königs Philip II. vernichtet, der den Tod betrauert und ihre Ehre preist.</a:t>
            </a:r>
          </a:p>
        </p:txBody>
      </p:sp>
      <p:sp>
        <p:nvSpPr>
          <p:cNvPr id="9" name="Textfeld 8">
            <a:extLst>
              <a:ext uri="{FF2B5EF4-FFF2-40B4-BE49-F238E27FC236}">
                <a16:creationId xmlns:a16="http://schemas.microsoft.com/office/drawing/2014/main" id="{0B7AC5C8-AA3C-BE09-816B-FE819F1B5635}"/>
              </a:ext>
            </a:extLst>
          </p:cNvPr>
          <p:cNvSpPr txBox="1"/>
          <p:nvPr/>
        </p:nvSpPr>
        <p:spPr>
          <a:xfrm>
            <a:off x="5716858" y="1885364"/>
            <a:ext cx="2755392" cy="1815882"/>
          </a:xfrm>
          <a:prstGeom prst="rect">
            <a:avLst/>
          </a:prstGeom>
          <a:noFill/>
        </p:spPr>
        <p:txBody>
          <a:bodyPr wrap="square" rtlCol="0">
            <a:spAutoFit/>
          </a:bodyPr>
          <a:lstStyle/>
          <a:p>
            <a:r>
              <a:rPr lang="de-DE" sz="1400" b="1" dirty="0"/>
              <a:t>Ca. 200 v. Chr.</a:t>
            </a:r>
          </a:p>
          <a:p>
            <a:endParaRPr lang="de-DE" sz="1400" b="1" dirty="0"/>
          </a:p>
          <a:p>
            <a:r>
              <a:rPr lang="de-DE" sz="1400" dirty="0"/>
              <a:t>In der Kultur der </a:t>
            </a:r>
            <a:r>
              <a:rPr lang="de-DE" sz="1400" dirty="0" err="1"/>
              <a:t>Moche</a:t>
            </a:r>
            <a:r>
              <a:rPr lang="de-DE" sz="1400" dirty="0"/>
              <a:t> in Peru entstehen figürliche Keramiken, die gleichgeschlechtliche Sexualität zwischen Frauen und Männern darstellen.</a:t>
            </a:r>
          </a:p>
        </p:txBody>
      </p:sp>
      <p:pic>
        <p:nvPicPr>
          <p:cNvPr id="4098" name="Picture 2" descr="Peru Moche erotische Stirrup Spout Flasche Keramik - Etsy.de">
            <a:extLst>
              <a:ext uri="{FF2B5EF4-FFF2-40B4-BE49-F238E27FC236}">
                <a16:creationId xmlns:a16="http://schemas.microsoft.com/office/drawing/2014/main" id="{DC61ED8C-1B5B-C6F1-D94E-9FDD6238DD5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83148" y="1130022"/>
            <a:ext cx="2156122" cy="2591666"/>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a:extLst>
              <a:ext uri="{FF2B5EF4-FFF2-40B4-BE49-F238E27FC236}">
                <a16:creationId xmlns:a16="http://schemas.microsoft.com/office/drawing/2014/main" id="{CE09D9BF-C31D-4D78-F56D-CDBA0B6BB65B}"/>
              </a:ext>
            </a:extLst>
          </p:cNvPr>
          <p:cNvSpPr txBox="1"/>
          <p:nvPr/>
        </p:nvSpPr>
        <p:spPr>
          <a:xfrm>
            <a:off x="5716858" y="4057152"/>
            <a:ext cx="5038344" cy="2462213"/>
          </a:xfrm>
          <a:prstGeom prst="rect">
            <a:avLst/>
          </a:prstGeom>
          <a:noFill/>
        </p:spPr>
        <p:txBody>
          <a:bodyPr wrap="square" rtlCol="0">
            <a:spAutoFit/>
          </a:bodyPr>
          <a:lstStyle/>
          <a:p>
            <a:r>
              <a:rPr lang="de-DE" sz="1400" b="1" dirty="0"/>
              <a:t>Ca. 200 v. Chr.</a:t>
            </a:r>
          </a:p>
          <a:p>
            <a:endParaRPr lang="de-DE" sz="1400" b="1" dirty="0"/>
          </a:p>
          <a:p>
            <a:r>
              <a:rPr lang="de-DE" sz="1400" b="0" i="0" dirty="0">
                <a:solidFill>
                  <a:srgbClr val="202122"/>
                </a:solidFill>
                <a:effectLst/>
              </a:rPr>
              <a:t>In Indien verfassen </a:t>
            </a:r>
            <a:r>
              <a:rPr lang="de-DE" sz="1400" b="0" i="0" u="none" strike="noStrike" dirty="0">
                <a:effectLst/>
              </a:rPr>
              <a:t>brahmanische</a:t>
            </a:r>
            <a:r>
              <a:rPr lang="de-DE" sz="1400" b="0" i="0" dirty="0">
                <a:effectLst/>
              </a:rPr>
              <a:t> Philosophen das </a:t>
            </a:r>
            <a:r>
              <a:rPr lang="de-DE" sz="1400" b="0" i="0" u="none" strike="noStrike" dirty="0">
                <a:effectLst/>
              </a:rPr>
              <a:t>Manusmriti</a:t>
            </a:r>
            <a:r>
              <a:rPr lang="de-DE" sz="1400" b="0" i="0" dirty="0">
                <a:solidFill>
                  <a:srgbClr val="202122"/>
                </a:solidFill>
                <a:effectLst/>
              </a:rPr>
              <a:t>, ein Gesetzbuch, in dem unter anderem der Glaube manifest wird, dass erotische Gedanken und Handlungen den Geist und den Charakter schwächen; nach gleichgeschlechtlichen sexuellen Handlungen wird für „Zweimalgeborene“ ein rituelles Bad empfohlen, um den „Schmutz“ dieser Akte abzuwaschen. Es ist Frauen untersagt, mit </a:t>
            </a:r>
            <a:r>
              <a:rPr lang="de-DE" sz="1400" b="0" i="0" u="none" strike="noStrike" dirty="0">
                <a:effectLst/>
              </a:rPr>
              <a:t>Jungfrauen</a:t>
            </a:r>
            <a:r>
              <a:rPr lang="de-DE" sz="1400" b="0" i="0" dirty="0">
                <a:solidFill>
                  <a:srgbClr val="202122"/>
                </a:solidFill>
                <a:effectLst/>
              </a:rPr>
              <a:t> sexuelle Kontakte zu pflegen, Frauen an sich ist es jedoch erlaubt</a:t>
            </a:r>
            <a:endParaRPr lang="de-DE" sz="1400" dirty="0"/>
          </a:p>
        </p:txBody>
      </p:sp>
      <p:pic>
        <p:nvPicPr>
          <p:cNvPr id="11" name="Grafik 10" descr="Ein Bild, das Grafiken, Kreis, Symbol, Schrift enthält.&#10;&#10;Automatisch generierte Beschreibung">
            <a:extLst>
              <a:ext uri="{FF2B5EF4-FFF2-40B4-BE49-F238E27FC236}">
                <a16:creationId xmlns:a16="http://schemas.microsoft.com/office/drawing/2014/main" id="{86494DB8-562C-ED19-C295-26D80D4407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135560" y="3726248"/>
            <a:ext cx="368296" cy="368296"/>
          </a:xfrm>
          <a:prstGeom prst="rect">
            <a:avLst/>
          </a:prstGeom>
        </p:spPr>
      </p:pic>
      <p:pic>
        <p:nvPicPr>
          <p:cNvPr id="12" name="Grafik 11" descr="Ein Bild, das Grafiken, Kreis, Symbol, Schrift enthält.&#10;&#10;Automatisch generierte Beschreibung">
            <a:extLst>
              <a:ext uri="{FF2B5EF4-FFF2-40B4-BE49-F238E27FC236}">
                <a16:creationId xmlns:a16="http://schemas.microsoft.com/office/drawing/2014/main" id="{9833BD7B-6211-F2B0-C27B-48C7610DB4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127448" y="3729167"/>
            <a:ext cx="368296" cy="368296"/>
          </a:xfrm>
          <a:prstGeom prst="rect">
            <a:avLst/>
          </a:prstGeom>
        </p:spPr>
      </p:pic>
      <p:sp>
        <p:nvSpPr>
          <p:cNvPr id="4" name="Foliennummernplatzhalter 3">
            <a:extLst>
              <a:ext uri="{FF2B5EF4-FFF2-40B4-BE49-F238E27FC236}">
                <a16:creationId xmlns:a16="http://schemas.microsoft.com/office/drawing/2014/main" id="{3B51576B-1322-403A-BB94-F6570023ACE7}"/>
              </a:ext>
            </a:extLst>
          </p:cNvPr>
          <p:cNvSpPr>
            <a:spLocks noGrp="1"/>
          </p:cNvSpPr>
          <p:nvPr>
            <p:ph type="sldNum" sz="quarter" idx="12"/>
          </p:nvPr>
        </p:nvSpPr>
        <p:spPr/>
        <p:txBody>
          <a:bodyPr/>
          <a:lstStyle/>
          <a:p>
            <a:fld id="{F8611F37-E403-4212-8973-081E8AB0D430}" type="slidenum">
              <a:rPr lang="de-DE" smtClean="0"/>
              <a:t>4</a:t>
            </a:fld>
            <a:endParaRPr lang="de-DE"/>
          </a:p>
        </p:txBody>
      </p:sp>
    </p:spTree>
    <p:extLst>
      <p:ext uri="{BB962C8B-B14F-4D97-AF65-F5344CB8AC3E}">
        <p14:creationId xmlns:p14="http://schemas.microsoft.com/office/powerpoint/2010/main" val="36768361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303912" y="3726248"/>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40</a:t>
            </a:fld>
            <a:endParaRPr lang="de-DE"/>
          </a:p>
        </p:txBody>
      </p:sp>
      <p:sp>
        <p:nvSpPr>
          <p:cNvPr id="7" name="Textfeld 6">
            <a:extLst>
              <a:ext uri="{FF2B5EF4-FFF2-40B4-BE49-F238E27FC236}">
                <a16:creationId xmlns:a16="http://schemas.microsoft.com/office/drawing/2014/main" id="{78B0923C-8805-45B2-0DFD-DE0B66F58860}"/>
              </a:ext>
            </a:extLst>
          </p:cNvPr>
          <p:cNvSpPr txBox="1"/>
          <p:nvPr/>
        </p:nvSpPr>
        <p:spPr>
          <a:xfrm>
            <a:off x="6744072" y="4094544"/>
            <a:ext cx="5038260" cy="2246769"/>
          </a:xfrm>
          <a:prstGeom prst="rect">
            <a:avLst/>
          </a:prstGeom>
          <a:noFill/>
        </p:spPr>
        <p:txBody>
          <a:bodyPr wrap="square" rtlCol="0">
            <a:spAutoFit/>
          </a:bodyPr>
          <a:lstStyle/>
          <a:p>
            <a:r>
              <a:rPr lang="de-DE" sz="1400" b="1" i="0" dirty="0">
                <a:effectLst/>
              </a:rPr>
              <a:t>1997</a:t>
            </a:r>
          </a:p>
          <a:p>
            <a:endParaRPr lang="de-DE" sz="1400" b="1" dirty="0"/>
          </a:p>
          <a:p>
            <a:r>
              <a:rPr lang="de-DE" sz="1400" b="0" i="0" dirty="0">
                <a:effectLst/>
              </a:rPr>
              <a:t>Südafrika ist die erste Nation, die das Verbot der Diskriminierung aufgrund der sexuellen Orientierung in seine geltende Verfassung aufnimmt.  </a:t>
            </a:r>
            <a:r>
              <a:rPr lang="de-DE" sz="1400" b="0" i="0" u="none" strike="noStrike" dirty="0">
                <a:effectLst/>
              </a:rPr>
              <a:t>Fidschi</a:t>
            </a:r>
            <a:r>
              <a:rPr lang="de-DE" sz="1400" b="0" i="0" dirty="0">
                <a:effectLst/>
              </a:rPr>
              <a:t> wird das zweite Land, das den Schutz vor Diskriminierung aufgrund der sexuellen Orientierung in seine Verfassung aufnimmt. Die Gesetze, die nicht-öffentliche homosexuelle Akte untersagen, werden in </a:t>
            </a:r>
            <a:r>
              <a:rPr lang="de-DE" sz="1400" b="0" i="0" u="none" strike="noStrike" dirty="0">
                <a:effectLst/>
              </a:rPr>
              <a:t>Tasmanien</a:t>
            </a:r>
            <a:r>
              <a:rPr lang="de-DE" sz="1400" b="0" i="0" dirty="0">
                <a:effectLst/>
              </a:rPr>
              <a:t> als letztem Staat Australiens aufgehoben; ebenso in </a:t>
            </a:r>
            <a:r>
              <a:rPr lang="de-DE" sz="1400" b="0" i="0" u="none" strike="noStrike" dirty="0">
                <a:effectLst/>
              </a:rPr>
              <a:t>Ecuador.</a:t>
            </a:r>
            <a:endParaRPr lang="de-DE" sz="1400" dirty="0"/>
          </a:p>
        </p:txBody>
      </p:sp>
      <p:sp>
        <p:nvSpPr>
          <p:cNvPr id="9" name="Textfeld 8">
            <a:extLst>
              <a:ext uri="{FF2B5EF4-FFF2-40B4-BE49-F238E27FC236}">
                <a16:creationId xmlns:a16="http://schemas.microsoft.com/office/drawing/2014/main" id="{9AD0602B-F405-ECF3-B1F9-F183661621F0}"/>
              </a:ext>
            </a:extLst>
          </p:cNvPr>
          <p:cNvSpPr txBox="1"/>
          <p:nvPr/>
        </p:nvSpPr>
        <p:spPr>
          <a:xfrm>
            <a:off x="5168381" y="1073307"/>
            <a:ext cx="4038394" cy="2677656"/>
          </a:xfrm>
          <a:prstGeom prst="rect">
            <a:avLst/>
          </a:prstGeom>
          <a:noFill/>
        </p:spPr>
        <p:txBody>
          <a:bodyPr wrap="square" rtlCol="0">
            <a:spAutoFit/>
          </a:bodyPr>
          <a:lstStyle/>
          <a:p>
            <a:r>
              <a:rPr lang="de-DE" sz="1400" b="1" i="0" dirty="0">
                <a:effectLst/>
              </a:rPr>
              <a:t>1996</a:t>
            </a:r>
          </a:p>
          <a:p>
            <a:endParaRPr lang="de-DE" sz="1400" b="1" dirty="0"/>
          </a:p>
          <a:p>
            <a:r>
              <a:rPr lang="de-DE" sz="1400" b="0" i="0" dirty="0">
                <a:effectLst/>
              </a:rPr>
              <a:t>Das Schutzalter ab dem sexuelle Handlungen erlaubt sind wird in </a:t>
            </a:r>
            <a:r>
              <a:rPr lang="de-DE" sz="1400" b="0" i="0" u="none" strike="noStrike" dirty="0">
                <a:effectLst/>
              </a:rPr>
              <a:t>Burkina Faso</a:t>
            </a:r>
            <a:r>
              <a:rPr lang="de-DE" sz="1400" b="0" i="0" dirty="0">
                <a:effectLst/>
              </a:rPr>
              <a:t> angeglichen. Island erlaubt eingetragene Partnerschaften. Ungarn erkennt gleichgeschlechtliche Partnerschaften in nichtregistrierten häuslichen Gemeinschaften an. </a:t>
            </a:r>
            <a:r>
              <a:rPr lang="de-DE" sz="1400" b="0" i="0" u="none" strike="noStrike" dirty="0">
                <a:effectLst/>
              </a:rPr>
              <a:t>Rumänien</a:t>
            </a:r>
            <a:r>
              <a:rPr lang="de-DE" sz="1400" b="0" i="0" dirty="0">
                <a:effectLst/>
              </a:rPr>
              <a:t> entkriminalisiert Homosexualität, solange sie keinen Skandal verursacht. </a:t>
            </a:r>
            <a:r>
              <a:rPr lang="de-DE" sz="1400" b="0" i="0" u="none" strike="noStrike" dirty="0">
                <a:effectLst/>
              </a:rPr>
              <a:t>Mazedonien</a:t>
            </a:r>
            <a:r>
              <a:rPr lang="de-DE" sz="1400" b="0" i="0" dirty="0">
                <a:effectLst/>
              </a:rPr>
              <a:t> entkriminalisiert Homosexualität.</a:t>
            </a:r>
            <a:endParaRPr lang="de-DE" sz="1400" dirty="0"/>
          </a:p>
        </p:txBody>
      </p:sp>
      <p:sp>
        <p:nvSpPr>
          <p:cNvPr id="10" name="Textfeld 9">
            <a:extLst>
              <a:ext uri="{FF2B5EF4-FFF2-40B4-BE49-F238E27FC236}">
                <a16:creationId xmlns:a16="http://schemas.microsoft.com/office/drawing/2014/main" id="{3F43B369-6802-2B40-CE5B-2D17A0A77A8B}"/>
              </a:ext>
            </a:extLst>
          </p:cNvPr>
          <p:cNvSpPr txBox="1"/>
          <p:nvPr/>
        </p:nvSpPr>
        <p:spPr>
          <a:xfrm>
            <a:off x="1519470" y="4071145"/>
            <a:ext cx="5038260" cy="2246769"/>
          </a:xfrm>
          <a:prstGeom prst="rect">
            <a:avLst/>
          </a:prstGeom>
          <a:noFill/>
        </p:spPr>
        <p:txBody>
          <a:bodyPr wrap="square" rtlCol="0">
            <a:spAutoFit/>
          </a:bodyPr>
          <a:lstStyle/>
          <a:p>
            <a:r>
              <a:rPr lang="de-DE" sz="1400" b="1" i="0" dirty="0">
                <a:effectLst/>
              </a:rPr>
              <a:t>1995</a:t>
            </a:r>
          </a:p>
          <a:p>
            <a:endParaRPr lang="de-DE" sz="1400" b="1" dirty="0"/>
          </a:p>
          <a:p>
            <a:r>
              <a:rPr lang="de-DE" sz="1400" b="0" i="0" dirty="0">
                <a:effectLst/>
              </a:rPr>
              <a:t>Schweden erlaubt eingetragene Partnerschaften. Der oberste Gerichtshof Kanadas, der </a:t>
            </a:r>
            <a:r>
              <a:rPr lang="de-DE" sz="1400" b="0" i="0" u="none" strike="noStrike" dirty="0">
                <a:effectLst/>
              </a:rPr>
              <a:t>Supreme Court </a:t>
            </a:r>
            <a:r>
              <a:rPr lang="de-DE" sz="1400" b="0" i="0" u="none" strike="noStrike" dirty="0" err="1">
                <a:effectLst/>
              </a:rPr>
              <a:t>of</a:t>
            </a:r>
            <a:r>
              <a:rPr lang="de-DE" sz="1400" b="0" i="0" u="none" strike="noStrike" dirty="0">
                <a:effectLst/>
              </a:rPr>
              <a:t> Canada</a:t>
            </a:r>
            <a:r>
              <a:rPr lang="de-DE" sz="1400" b="0" i="0" dirty="0">
                <a:effectLst/>
              </a:rPr>
              <a:t> stellt die sexuelle Orientierung unter die geschützten Rechte der </a:t>
            </a:r>
            <a:r>
              <a:rPr lang="de-DE" sz="1400" b="0" i="1" dirty="0">
                <a:effectLst/>
              </a:rPr>
              <a:t>Canadian Charter </a:t>
            </a:r>
            <a:r>
              <a:rPr lang="de-DE" sz="1400" b="0" i="1" dirty="0" err="1">
                <a:effectLst/>
              </a:rPr>
              <a:t>of</a:t>
            </a:r>
            <a:r>
              <a:rPr lang="de-DE" sz="1400" b="0" i="1" dirty="0">
                <a:effectLst/>
              </a:rPr>
              <a:t> Rights and </a:t>
            </a:r>
            <a:r>
              <a:rPr lang="de-DE" sz="1400" b="0" i="1" dirty="0" err="1">
                <a:effectLst/>
              </a:rPr>
              <a:t>Freedoms</a:t>
            </a:r>
            <a:r>
              <a:rPr lang="de-DE" sz="1400" b="0" i="0" dirty="0">
                <a:effectLst/>
              </a:rPr>
              <a:t> (engl. Kanadische Charta der Menschenrechte), die Diskriminierung aus diesen Gründen soll ausgeschlossen werden. </a:t>
            </a:r>
            <a:r>
              <a:rPr lang="de-DE" sz="1400" b="0" i="0" u="none" strike="noStrike" dirty="0">
                <a:effectLst/>
              </a:rPr>
              <a:t>Albanien</a:t>
            </a:r>
            <a:r>
              <a:rPr lang="de-DE" sz="1400" b="0" i="0" dirty="0">
                <a:effectLst/>
              </a:rPr>
              <a:t> und </a:t>
            </a:r>
            <a:r>
              <a:rPr lang="de-DE" sz="1400" b="0" i="0" u="none" strike="noStrike" dirty="0">
                <a:effectLst/>
              </a:rPr>
              <a:t>Moldawien</a:t>
            </a:r>
            <a:r>
              <a:rPr lang="de-DE" sz="1400" b="0" i="0" dirty="0">
                <a:effectLst/>
              </a:rPr>
              <a:t> entkriminalisieren Homosexualität.</a:t>
            </a:r>
            <a:endParaRPr lang="de-DE" sz="1400" dirty="0"/>
          </a:p>
        </p:txBody>
      </p:sp>
      <p:sp>
        <p:nvSpPr>
          <p:cNvPr id="11" name="Textfeld 10">
            <a:extLst>
              <a:ext uri="{FF2B5EF4-FFF2-40B4-BE49-F238E27FC236}">
                <a16:creationId xmlns:a16="http://schemas.microsoft.com/office/drawing/2014/main" id="{B94BB940-A892-8E35-404E-4859427653A2}"/>
              </a:ext>
            </a:extLst>
          </p:cNvPr>
          <p:cNvSpPr txBox="1"/>
          <p:nvPr/>
        </p:nvSpPr>
        <p:spPr>
          <a:xfrm>
            <a:off x="838199" y="1245203"/>
            <a:ext cx="3453991" cy="2462213"/>
          </a:xfrm>
          <a:prstGeom prst="rect">
            <a:avLst/>
          </a:prstGeom>
          <a:noFill/>
        </p:spPr>
        <p:txBody>
          <a:bodyPr wrap="square" rtlCol="0">
            <a:spAutoFit/>
          </a:bodyPr>
          <a:lstStyle/>
          <a:p>
            <a:r>
              <a:rPr lang="de-DE" sz="1400" b="1" dirty="0"/>
              <a:t>1994</a:t>
            </a:r>
          </a:p>
          <a:p>
            <a:endParaRPr lang="de-DE" sz="1400" b="0" i="0" dirty="0">
              <a:effectLst/>
            </a:endParaRPr>
          </a:p>
          <a:p>
            <a:r>
              <a:rPr lang="de-DE" sz="1400" b="1" i="0" dirty="0">
                <a:effectLst/>
              </a:rPr>
              <a:t>In Deutschland wird der Paragraph 175 aufgehoben</a:t>
            </a:r>
            <a:r>
              <a:rPr lang="de-DE" sz="1400" b="0" i="0" dirty="0">
                <a:effectLst/>
              </a:rPr>
              <a:t>. Israels oberster Gerichtshof stellt die Rechte homosexueller Paare mit den Rechten der heterosexuellen Paare, die nach den üblichen Gesetzen zusammenleben, gleich.  </a:t>
            </a:r>
            <a:r>
              <a:rPr lang="de-DE" sz="1400" b="0" i="0" u="none" strike="noStrike" dirty="0">
                <a:effectLst/>
              </a:rPr>
              <a:t>Bermuda</a:t>
            </a:r>
            <a:r>
              <a:rPr lang="de-DE" sz="1400" b="0" i="0" dirty="0">
                <a:effectLst/>
              </a:rPr>
              <a:t>, </a:t>
            </a:r>
            <a:r>
              <a:rPr lang="de-DE" sz="1400" b="0" i="0" u="none" strike="noStrike" dirty="0">
                <a:effectLst/>
              </a:rPr>
              <a:t>Serbien</a:t>
            </a:r>
            <a:r>
              <a:rPr lang="de-DE" sz="1400" b="0" i="0" dirty="0">
                <a:effectLst/>
              </a:rPr>
              <a:t> (inklusive des </a:t>
            </a:r>
            <a:r>
              <a:rPr lang="de-DE" sz="1400" b="0" i="0" u="none" strike="noStrike" dirty="0">
                <a:effectLst/>
              </a:rPr>
              <a:t>Kosovo</a:t>
            </a:r>
            <a:r>
              <a:rPr lang="de-DE" sz="1400" b="0" i="0" dirty="0">
                <a:effectLst/>
              </a:rPr>
              <a:t>) und </a:t>
            </a:r>
            <a:r>
              <a:rPr lang="de-DE" sz="1400" b="0" i="0" u="none" strike="noStrike" dirty="0">
                <a:effectLst/>
              </a:rPr>
              <a:t>Südafrika</a:t>
            </a:r>
            <a:r>
              <a:rPr lang="de-DE" sz="1400" b="0" i="0" dirty="0">
                <a:effectLst/>
              </a:rPr>
              <a:t> legalisieren Homosexualität.</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60150BF5-F596-DD93-C64D-31DE4EFF63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816080" y="370741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383E5C3C-8CDE-BEAF-C9ED-EE30A4A15A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585197"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EF6AA463-C9E6-A717-A2D1-84007B5079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98774" y="3707416"/>
            <a:ext cx="368296" cy="368296"/>
          </a:xfrm>
          <a:prstGeom prst="rect">
            <a:avLst/>
          </a:prstGeom>
        </p:spPr>
      </p:pic>
    </p:spTree>
    <p:extLst>
      <p:ext uri="{BB962C8B-B14F-4D97-AF65-F5344CB8AC3E}">
        <p14:creationId xmlns:p14="http://schemas.microsoft.com/office/powerpoint/2010/main" val="13969964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367664" y="3726248"/>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41</a:t>
            </a:fld>
            <a:endParaRPr lang="de-DE"/>
          </a:p>
        </p:txBody>
      </p:sp>
      <p:sp>
        <p:nvSpPr>
          <p:cNvPr id="7" name="Textfeld 6">
            <a:extLst>
              <a:ext uri="{FF2B5EF4-FFF2-40B4-BE49-F238E27FC236}">
                <a16:creationId xmlns:a16="http://schemas.microsoft.com/office/drawing/2014/main" id="{78B0923C-8805-45B2-0DFD-DE0B66F58860}"/>
              </a:ext>
            </a:extLst>
          </p:cNvPr>
          <p:cNvSpPr txBox="1"/>
          <p:nvPr/>
        </p:nvSpPr>
        <p:spPr>
          <a:xfrm>
            <a:off x="6557730" y="4224713"/>
            <a:ext cx="5038260" cy="2246769"/>
          </a:xfrm>
          <a:prstGeom prst="rect">
            <a:avLst/>
          </a:prstGeom>
          <a:noFill/>
        </p:spPr>
        <p:txBody>
          <a:bodyPr wrap="square" rtlCol="0">
            <a:spAutoFit/>
          </a:bodyPr>
          <a:lstStyle/>
          <a:p>
            <a:r>
              <a:rPr lang="de-DE" sz="1400" b="1" i="0" dirty="0">
                <a:effectLst/>
              </a:rPr>
              <a:t>2002</a:t>
            </a:r>
            <a:endParaRPr lang="de-DE" sz="1400" dirty="0"/>
          </a:p>
          <a:p>
            <a:endParaRPr lang="de-DE" sz="1400" b="0" i="0" dirty="0">
              <a:effectLst/>
            </a:endParaRPr>
          </a:p>
          <a:p>
            <a:r>
              <a:rPr lang="de-DE" sz="1400" b="0" i="0" dirty="0">
                <a:effectLst/>
              </a:rPr>
              <a:t>In </a:t>
            </a:r>
            <a:r>
              <a:rPr lang="de-DE" sz="1400" b="0" i="0" u="none" strike="noStrike" dirty="0">
                <a:effectLst/>
              </a:rPr>
              <a:t>China</a:t>
            </a:r>
            <a:r>
              <a:rPr lang="de-DE" sz="1400" b="0" i="0" dirty="0">
                <a:effectLst/>
              </a:rPr>
              <a:t> wird Homosexualität entkriminalisiert. Rumänien hebt Artikel 200 auf, der benutzt wurde um „skandalöse Sodomie“ zu verbieten. Ein Gesetz für Lebenspartnerschaften wird in </a:t>
            </a:r>
            <a:r>
              <a:rPr lang="de-DE" sz="1400" b="0" i="0" u="none" strike="noStrike" dirty="0">
                <a:effectLst/>
              </a:rPr>
              <a:t>Buenos Aires</a:t>
            </a:r>
            <a:r>
              <a:rPr lang="de-DE" sz="1400" b="0" i="0" dirty="0">
                <a:effectLst/>
              </a:rPr>
              <a:t> erlassen, damit wird sie zur ersten lateinamerikanischen Stadt, die gleichgeschlechtliche Verbindungen legalisiert. Schweden erlaubt die Adoption von Kindern für gleichgeschlechtliche Paare. </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60150BF5-F596-DD93-C64D-31DE4EFF63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672064" y="370741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383E5C3C-8CDE-BEAF-C9ED-EE30A4A15A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585197"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EF6AA463-C9E6-A717-A2D1-84007B5079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98774" y="3707416"/>
            <a:ext cx="368296" cy="368296"/>
          </a:xfrm>
          <a:prstGeom prst="rect">
            <a:avLst/>
          </a:prstGeom>
        </p:spPr>
      </p:pic>
      <p:sp>
        <p:nvSpPr>
          <p:cNvPr id="4" name="Textfeld 3">
            <a:extLst>
              <a:ext uri="{FF2B5EF4-FFF2-40B4-BE49-F238E27FC236}">
                <a16:creationId xmlns:a16="http://schemas.microsoft.com/office/drawing/2014/main" id="{12749E96-204B-E46A-2AE9-22C8BFA5832C}"/>
              </a:ext>
            </a:extLst>
          </p:cNvPr>
          <p:cNvSpPr txBox="1"/>
          <p:nvPr/>
        </p:nvSpPr>
        <p:spPr>
          <a:xfrm>
            <a:off x="5303912" y="1182811"/>
            <a:ext cx="5038260" cy="2462213"/>
          </a:xfrm>
          <a:prstGeom prst="rect">
            <a:avLst/>
          </a:prstGeom>
          <a:noFill/>
        </p:spPr>
        <p:txBody>
          <a:bodyPr wrap="square" rtlCol="0">
            <a:spAutoFit/>
          </a:bodyPr>
          <a:lstStyle/>
          <a:p>
            <a:r>
              <a:rPr lang="de-DE" sz="1400" b="1" i="0" dirty="0">
                <a:effectLst/>
              </a:rPr>
              <a:t>2001</a:t>
            </a:r>
          </a:p>
          <a:p>
            <a:endParaRPr lang="de-DE" sz="1400" b="1" dirty="0"/>
          </a:p>
          <a:p>
            <a:r>
              <a:rPr lang="de-DE" sz="1400" b="0" i="0" dirty="0">
                <a:effectLst/>
              </a:rPr>
              <a:t>Alle Staaten des Vereinigten Königreiches legalisieren Homosexualität, sofern sie das nicht bereits getan haben. In Berlin wird der offen schwule Politiker </a:t>
            </a:r>
            <a:r>
              <a:rPr lang="de-DE" sz="1400" b="0" i="0" u="none" strike="noStrike" dirty="0">
                <a:effectLst/>
              </a:rPr>
              <a:t>Klaus Wowereit</a:t>
            </a:r>
            <a:r>
              <a:rPr lang="de-DE" sz="1400" b="0" i="0" dirty="0">
                <a:effectLst/>
              </a:rPr>
              <a:t> zum Regierenden Bürgermeister gewählt. Daneben erlässt die deutsche Bundesregierung ein Gesetz zur eingetragenen Lebensgemeinschaft. Mit der Legalisierung der gleichgeschlechtlichen Ehe sind die Niederlande das erste Land der Erde, in dem diese Lebensform anerkannt wird.</a:t>
            </a:r>
            <a:endParaRPr lang="de-DE" sz="1400" dirty="0"/>
          </a:p>
        </p:txBody>
      </p:sp>
      <p:sp>
        <p:nvSpPr>
          <p:cNvPr id="15" name="Textfeld 14">
            <a:extLst>
              <a:ext uri="{FF2B5EF4-FFF2-40B4-BE49-F238E27FC236}">
                <a16:creationId xmlns:a16="http://schemas.microsoft.com/office/drawing/2014/main" id="{6A98D465-2B1C-7831-1101-B333D4FCA6B1}"/>
              </a:ext>
            </a:extLst>
          </p:cNvPr>
          <p:cNvSpPr txBox="1"/>
          <p:nvPr/>
        </p:nvSpPr>
        <p:spPr>
          <a:xfrm>
            <a:off x="1519470" y="4206493"/>
            <a:ext cx="5038260" cy="2246769"/>
          </a:xfrm>
          <a:prstGeom prst="rect">
            <a:avLst/>
          </a:prstGeom>
          <a:noFill/>
        </p:spPr>
        <p:txBody>
          <a:bodyPr wrap="square" rtlCol="0">
            <a:spAutoFit/>
          </a:bodyPr>
          <a:lstStyle/>
          <a:p>
            <a:r>
              <a:rPr lang="de-DE" sz="1400" b="1" i="0" dirty="0">
                <a:effectLst/>
              </a:rPr>
              <a:t>2000</a:t>
            </a:r>
          </a:p>
          <a:p>
            <a:endParaRPr lang="de-DE" sz="1400" b="1" u="none" strike="noStrike" dirty="0"/>
          </a:p>
          <a:p>
            <a:r>
              <a:rPr lang="de-DE" sz="1400" b="0" i="0" u="none" strike="noStrike" dirty="0">
                <a:effectLst/>
              </a:rPr>
              <a:t>Georgien</a:t>
            </a:r>
            <a:r>
              <a:rPr lang="de-DE" sz="1400" b="0" i="0" dirty="0">
                <a:effectLst/>
              </a:rPr>
              <a:t>, </a:t>
            </a:r>
            <a:r>
              <a:rPr lang="de-DE" sz="1400" b="0" i="0" u="none" strike="noStrike" dirty="0">
                <a:effectLst/>
              </a:rPr>
              <a:t>Aserbeidschan</a:t>
            </a:r>
            <a:r>
              <a:rPr lang="de-DE" sz="1400" b="0" i="0" dirty="0">
                <a:effectLst/>
              </a:rPr>
              <a:t> und </a:t>
            </a:r>
            <a:r>
              <a:rPr lang="de-DE" sz="1400" b="0" i="0" u="none" strike="noStrike" dirty="0">
                <a:effectLst/>
              </a:rPr>
              <a:t>Gabun</a:t>
            </a:r>
            <a:r>
              <a:rPr lang="de-DE" sz="1400" b="0" i="0" dirty="0">
                <a:effectLst/>
              </a:rPr>
              <a:t> legalisieren Homosexualität, das Verbot der Förderung der Homosexualität, Verbreitung homosexueller Schriften („</a:t>
            </a:r>
            <a:r>
              <a:rPr lang="de-DE" sz="1400" b="0" i="0" u="none" strike="noStrike" dirty="0" err="1">
                <a:effectLst/>
              </a:rPr>
              <a:t>Clause</a:t>
            </a:r>
            <a:r>
              <a:rPr lang="de-DE" sz="1400" b="0" i="0" u="none" strike="noStrike" dirty="0">
                <a:effectLst/>
              </a:rPr>
              <a:t> 28</a:t>
            </a:r>
            <a:r>
              <a:rPr lang="de-DE" sz="1400" b="0" i="0" dirty="0">
                <a:effectLst/>
              </a:rPr>
              <a:t>“ ) in </a:t>
            </a:r>
            <a:r>
              <a:rPr lang="de-DE" sz="1400" b="0" i="0" u="none" strike="noStrike" dirty="0">
                <a:effectLst/>
              </a:rPr>
              <a:t>Schottland</a:t>
            </a:r>
            <a:r>
              <a:rPr lang="de-DE" sz="1400" b="0" i="0" dirty="0">
                <a:effectLst/>
              </a:rPr>
              <a:t> wird aufgehoben. Der </a:t>
            </a:r>
            <a:r>
              <a:rPr lang="de-DE" sz="1400" b="0" i="0" u="none" strike="noStrike" dirty="0">
                <a:effectLst/>
              </a:rPr>
              <a:t>Deutsche Bundestag</a:t>
            </a:r>
            <a:r>
              <a:rPr lang="de-DE" sz="1400" b="0" i="0" dirty="0">
                <a:effectLst/>
              </a:rPr>
              <a:t> entschuldigt sich offiziell bei den Schwulen und Lesben, die unter den Nationalsozialisten verfolgt wurden und für den Schaden, der homosexuellen Bürgern bis 1969 zugefügt wurde. Der 1. </a:t>
            </a:r>
            <a:r>
              <a:rPr lang="de-DE" sz="1400" b="0" i="0" u="none" strike="noStrike" dirty="0">
                <a:effectLst/>
              </a:rPr>
              <a:t>World Pride</a:t>
            </a:r>
            <a:r>
              <a:rPr lang="de-DE" sz="1400" b="0" i="0" dirty="0">
                <a:effectLst/>
              </a:rPr>
              <a:t> findet in </a:t>
            </a:r>
            <a:r>
              <a:rPr lang="de-DE" sz="1400" b="0" i="0" u="none" strike="noStrike" dirty="0">
                <a:effectLst/>
              </a:rPr>
              <a:t>Rom</a:t>
            </a:r>
            <a:r>
              <a:rPr lang="de-DE" sz="1400" b="0" i="0" dirty="0">
                <a:effectLst/>
              </a:rPr>
              <a:t> statt.</a:t>
            </a:r>
            <a:endParaRPr lang="de-DE" sz="1400" dirty="0"/>
          </a:p>
        </p:txBody>
      </p:sp>
      <p:sp>
        <p:nvSpPr>
          <p:cNvPr id="16" name="Textfeld 15">
            <a:extLst>
              <a:ext uri="{FF2B5EF4-FFF2-40B4-BE49-F238E27FC236}">
                <a16:creationId xmlns:a16="http://schemas.microsoft.com/office/drawing/2014/main" id="{72E5D53D-67FE-5025-C9C7-8F0070535437}"/>
              </a:ext>
            </a:extLst>
          </p:cNvPr>
          <p:cNvSpPr txBox="1"/>
          <p:nvPr/>
        </p:nvSpPr>
        <p:spPr>
          <a:xfrm>
            <a:off x="839957" y="2044586"/>
            <a:ext cx="3889649" cy="1600438"/>
          </a:xfrm>
          <a:prstGeom prst="rect">
            <a:avLst/>
          </a:prstGeom>
          <a:noFill/>
        </p:spPr>
        <p:txBody>
          <a:bodyPr wrap="square" rtlCol="0">
            <a:spAutoFit/>
          </a:bodyPr>
          <a:lstStyle/>
          <a:p>
            <a:r>
              <a:rPr lang="de-DE" sz="1400" b="1" i="0" dirty="0">
                <a:effectLst/>
              </a:rPr>
              <a:t>1999</a:t>
            </a:r>
          </a:p>
          <a:p>
            <a:endParaRPr lang="de-DE" sz="1400" b="1" dirty="0"/>
          </a:p>
          <a:p>
            <a:r>
              <a:rPr lang="de-DE" sz="1400" b="0" i="0" dirty="0">
                <a:effectLst/>
              </a:rPr>
              <a:t> Israels oberster Gerichtshof erkennt eine lesbische Partnerin als zweite legale Mutter des biologischen Sohns ihrer Lebensgefährtin an. In Finnland wird das Schutzalter für sexuelle Handlungen gleichgestellt.</a:t>
            </a:r>
            <a:endParaRPr lang="de-DE" sz="1400" dirty="0"/>
          </a:p>
        </p:txBody>
      </p:sp>
    </p:spTree>
    <p:extLst>
      <p:ext uri="{BB962C8B-B14F-4D97-AF65-F5344CB8AC3E}">
        <p14:creationId xmlns:p14="http://schemas.microsoft.com/office/powerpoint/2010/main" val="36554455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33537" y="3707416"/>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42</a:t>
            </a:fld>
            <a:endParaRPr lang="de-DE"/>
          </a:p>
        </p:txBody>
      </p:sp>
      <p:sp>
        <p:nvSpPr>
          <p:cNvPr id="7" name="Textfeld 6">
            <a:extLst>
              <a:ext uri="{FF2B5EF4-FFF2-40B4-BE49-F238E27FC236}">
                <a16:creationId xmlns:a16="http://schemas.microsoft.com/office/drawing/2014/main" id="{78B0923C-8805-45B2-0DFD-DE0B66F58860}"/>
              </a:ext>
            </a:extLst>
          </p:cNvPr>
          <p:cNvSpPr txBox="1"/>
          <p:nvPr/>
        </p:nvSpPr>
        <p:spPr>
          <a:xfrm>
            <a:off x="7464926" y="1868916"/>
            <a:ext cx="3957273" cy="1815882"/>
          </a:xfrm>
          <a:prstGeom prst="rect">
            <a:avLst/>
          </a:prstGeom>
          <a:noFill/>
        </p:spPr>
        <p:txBody>
          <a:bodyPr wrap="square" rtlCol="0">
            <a:spAutoFit/>
          </a:bodyPr>
          <a:lstStyle/>
          <a:p>
            <a:r>
              <a:rPr lang="de-DE" sz="1400" b="1" i="0" dirty="0">
                <a:effectLst/>
              </a:rPr>
              <a:t>2006</a:t>
            </a:r>
            <a:r>
              <a:rPr lang="de-DE" sz="1400" b="0" i="0" dirty="0">
                <a:effectLst/>
              </a:rPr>
              <a:t> </a:t>
            </a:r>
          </a:p>
          <a:p>
            <a:endParaRPr lang="de-DE" sz="1400" dirty="0"/>
          </a:p>
          <a:p>
            <a:r>
              <a:rPr lang="de-DE" sz="1400" b="0" i="0" dirty="0">
                <a:effectLst/>
              </a:rPr>
              <a:t>Deutschland schließt die Geschlechtsidentität in die Gesetze zum Schutz vor Diskriminierung ein. Auf den </a:t>
            </a:r>
            <a:r>
              <a:rPr lang="de-DE" sz="1400" b="0" i="0" u="none" strike="noStrike" dirty="0">
                <a:effectLst/>
              </a:rPr>
              <a:t>Faröern</a:t>
            </a:r>
            <a:r>
              <a:rPr lang="de-DE" sz="1400" b="0" i="0" dirty="0">
                <a:effectLst/>
              </a:rPr>
              <a:t> wird die Diskriminierung aufgrund der sexuellen Orientierung aufgrund einer knappen Entscheidung von 17:15 unzulässig</a:t>
            </a:r>
            <a:endParaRPr lang="de-DE" sz="1400" dirty="0"/>
          </a:p>
        </p:txBody>
      </p:sp>
      <p:pic>
        <p:nvPicPr>
          <p:cNvPr id="12" name="Grafik 11" descr="Ein Bild, das Grafiken, Kreis, Symbol, Schrift enthält.&#10;&#10;Automatisch generierte Beschreibung">
            <a:extLst>
              <a:ext uri="{FF2B5EF4-FFF2-40B4-BE49-F238E27FC236}">
                <a16:creationId xmlns:a16="http://schemas.microsoft.com/office/drawing/2014/main" id="{60150BF5-F596-DD93-C64D-31DE4EFF63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08168" y="370741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383E5C3C-8CDE-BEAF-C9ED-EE30A4A15A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435713"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EF6AA463-C9E6-A717-A2D1-84007B5079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98774" y="3707416"/>
            <a:ext cx="368296" cy="368296"/>
          </a:xfrm>
          <a:prstGeom prst="rect">
            <a:avLst/>
          </a:prstGeom>
        </p:spPr>
      </p:pic>
      <p:sp>
        <p:nvSpPr>
          <p:cNvPr id="4" name="Textfeld 3">
            <a:extLst>
              <a:ext uri="{FF2B5EF4-FFF2-40B4-BE49-F238E27FC236}">
                <a16:creationId xmlns:a16="http://schemas.microsoft.com/office/drawing/2014/main" id="{12749E96-204B-E46A-2AE9-22C8BFA5832C}"/>
              </a:ext>
            </a:extLst>
          </p:cNvPr>
          <p:cNvSpPr txBox="1"/>
          <p:nvPr/>
        </p:nvSpPr>
        <p:spPr>
          <a:xfrm>
            <a:off x="2855640" y="4199216"/>
            <a:ext cx="8979887" cy="2246769"/>
          </a:xfrm>
          <a:prstGeom prst="rect">
            <a:avLst/>
          </a:prstGeom>
          <a:noFill/>
        </p:spPr>
        <p:txBody>
          <a:bodyPr wrap="square" rtlCol="0">
            <a:spAutoFit/>
          </a:bodyPr>
          <a:lstStyle/>
          <a:p>
            <a:r>
              <a:rPr lang="de-DE" sz="1400" b="1" i="0" dirty="0">
                <a:effectLst/>
              </a:rPr>
              <a:t>2005</a:t>
            </a:r>
            <a:endParaRPr lang="de-DE" sz="1400" dirty="0"/>
          </a:p>
          <a:p>
            <a:endParaRPr lang="de-DE" sz="1400" b="0" i="0" dirty="0">
              <a:effectLst/>
            </a:endParaRPr>
          </a:p>
          <a:p>
            <a:r>
              <a:rPr lang="de-DE" sz="1400" b="0" i="0" dirty="0">
                <a:effectLst/>
              </a:rPr>
              <a:t>Neuseeland ist das erste Land der Welt, das Verbrechen aus Hass und die arbeitsrechtliche Diskriminierung aufgrund der </a:t>
            </a:r>
            <a:r>
              <a:rPr lang="de-DE" sz="1400" b="0" i="0" u="none" strike="noStrike" dirty="0">
                <a:effectLst/>
              </a:rPr>
              <a:t>geschlechtlichen Identität</a:t>
            </a:r>
            <a:r>
              <a:rPr lang="de-DE" sz="1400" b="0" i="0" dirty="0">
                <a:effectLst/>
              </a:rPr>
              <a:t> verbietet. </a:t>
            </a:r>
            <a:r>
              <a:rPr lang="de-DE" sz="1400" b="0" i="0" u="none" strike="noStrike" dirty="0">
                <a:effectLst/>
              </a:rPr>
              <a:t>Uganda</a:t>
            </a:r>
            <a:r>
              <a:rPr lang="de-DE" sz="1400" b="0" i="0" dirty="0">
                <a:effectLst/>
              </a:rPr>
              <a:t> und Lettland ändern ihre Verfassung, um gleichgeschlechtliche Ehen zu verhindern. Die gleichgeschlechtliche Ehe wird, gemeinsam mit dem Recht zur Adoption, in Spanien und Kanada legalisiert. Der oberste Gerichtshof Südafrikas entscheidet, dass es der Verfassung widerspräche, schwule Ehen zu untersagen, was am 1. Dezember 2006 zur Legalisierung gleichgeschlechtlicher Ehen führt. Das Vereinigte Königreich führt zivile Partnerschaften ein, die bis auf die Eheschließung selbst, rechtlich der Ehe gleichgestellt sind. Zwei homosexuelle, männliche Teenager namens </a:t>
            </a:r>
            <a:r>
              <a:rPr lang="de-DE" sz="1400" b="0" i="0" u="none" strike="noStrike" dirty="0">
                <a:effectLst/>
              </a:rPr>
              <a:t>Mahmoud Asgari</a:t>
            </a:r>
            <a:r>
              <a:rPr lang="de-DE" sz="1400" b="0" i="0" dirty="0">
                <a:effectLst/>
              </a:rPr>
              <a:t> und </a:t>
            </a:r>
            <a:r>
              <a:rPr lang="de-DE" sz="1400" b="0" i="0" u="none" strike="noStrike" dirty="0">
                <a:effectLst/>
              </a:rPr>
              <a:t>Ayaz </a:t>
            </a:r>
            <a:r>
              <a:rPr lang="de-DE" sz="1400" b="0" i="0" u="none" strike="noStrike" dirty="0" err="1">
                <a:effectLst/>
              </a:rPr>
              <a:t>Marhoni</a:t>
            </a:r>
            <a:r>
              <a:rPr lang="de-DE" sz="1400" b="0" i="0" dirty="0">
                <a:effectLst/>
              </a:rPr>
              <a:t> werden im </a:t>
            </a:r>
            <a:r>
              <a:rPr lang="de-DE" sz="1400" b="0" i="0" u="none" strike="noStrike" dirty="0">
                <a:effectLst/>
              </a:rPr>
              <a:t>Iran</a:t>
            </a:r>
            <a:r>
              <a:rPr lang="de-DE" sz="1400" b="0" i="0" dirty="0">
                <a:effectLst/>
              </a:rPr>
              <a:t> hingerichtet. </a:t>
            </a:r>
            <a:endParaRPr lang="de-DE" sz="1400" dirty="0"/>
          </a:p>
        </p:txBody>
      </p:sp>
      <p:sp>
        <p:nvSpPr>
          <p:cNvPr id="15" name="Textfeld 14">
            <a:extLst>
              <a:ext uri="{FF2B5EF4-FFF2-40B4-BE49-F238E27FC236}">
                <a16:creationId xmlns:a16="http://schemas.microsoft.com/office/drawing/2014/main" id="{6A98D465-2B1C-7831-1101-B333D4FCA6B1}"/>
              </a:ext>
            </a:extLst>
          </p:cNvPr>
          <p:cNvSpPr txBox="1"/>
          <p:nvPr/>
        </p:nvSpPr>
        <p:spPr>
          <a:xfrm>
            <a:off x="1300745" y="1239616"/>
            <a:ext cx="5475709" cy="2462213"/>
          </a:xfrm>
          <a:prstGeom prst="rect">
            <a:avLst/>
          </a:prstGeom>
          <a:noFill/>
        </p:spPr>
        <p:txBody>
          <a:bodyPr wrap="square" rtlCol="0">
            <a:spAutoFit/>
          </a:bodyPr>
          <a:lstStyle/>
          <a:p>
            <a:r>
              <a:rPr lang="de-DE" sz="1400" b="1" i="0" dirty="0">
                <a:effectLst/>
              </a:rPr>
              <a:t>2004</a:t>
            </a:r>
            <a:endParaRPr lang="de-DE" sz="1400" dirty="0"/>
          </a:p>
          <a:p>
            <a:endParaRPr lang="de-DE" sz="1400" b="0" i="0" u="none" strike="noStrike" dirty="0">
              <a:effectLst/>
            </a:endParaRPr>
          </a:p>
          <a:p>
            <a:r>
              <a:rPr lang="de-DE" sz="1400" b="0" i="0" u="none" strike="noStrike" dirty="0">
                <a:effectLst/>
              </a:rPr>
              <a:t>Massachusetts</a:t>
            </a:r>
            <a:r>
              <a:rPr lang="de-DE" sz="1400" b="0" i="0" dirty="0">
                <a:effectLst/>
              </a:rPr>
              <a:t> erlaubt die gleichgeschlechtliche Ehe, während dies in elf anderen Bundesstaaten durch öffentliche Referenden verhindert wird. Die häusliche Lebensgemeinschaft wird in </a:t>
            </a:r>
            <a:r>
              <a:rPr lang="de-DE" sz="1400" b="0" i="0" u="none" strike="noStrike" dirty="0">
                <a:effectLst/>
              </a:rPr>
              <a:t>New Jersey</a:t>
            </a:r>
            <a:r>
              <a:rPr lang="de-DE" sz="1400" b="0" i="0" dirty="0">
                <a:effectLst/>
              </a:rPr>
              <a:t> legalisiert. Australien verbietet die gleichgeschlechtliche Ehe, während in Neuseeland bürgerliche Lebensgemeinschaften erlaubt werden. In Luxemburg werden eingetragene Gemeinschaften zugelassen. Gleichgeschlechtliche Ehepaare erhalten in Belgien das Recht zur Adoption und werden der Ehe gleichgestellt.</a:t>
            </a:r>
            <a:endParaRPr lang="de-DE" sz="1400" dirty="0"/>
          </a:p>
        </p:txBody>
      </p:sp>
      <p:sp>
        <p:nvSpPr>
          <p:cNvPr id="16" name="Textfeld 15">
            <a:extLst>
              <a:ext uri="{FF2B5EF4-FFF2-40B4-BE49-F238E27FC236}">
                <a16:creationId xmlns:a16="http://schemas.microsoft.com/office/drawing/2014/main" id="{72E5D53D-67FE-5025-C9C7-8F0070535437}"/>
              </a:ext>
            </a:extLst>
          </p:cNvPr>
          <p:cNvSpPr txBox="1"/>
          <p:nvPr/>
        </p:nvSpPr>
        <p:spPr>
          <a:xfrm>
            <a:off x="867928" y="4251167"/>
            <a:ext cx="2171130" cy="2031325"/>
          </a:xfrm>
          <a:prstGeom prst="rect">
            <a:avLst/>
          </a:prstGeom>
          <a:noFill/>
        </p:spPr>
        <p:txBody>
          <a:bodyPr wrap="square" rtlCol="0">
            <a:spAutoFit/>
          </a:bodyPr>
          <a:lstStyle/>
          <a:p>
            <a:r>
              <a:rPr lang="de-DE" sz="1400" b="1" i="0" dirty="0">
                <a:effectLst/>
              </a:rPr>
              <a:t>2003</a:t>
            </a:r>
            <a:endParaRPr lang="de-DE" sz="1400" dirty="0"/>
          </a:p>
          <a:p>
            <a:endParaRPr lang="de-DE" sz="1400" b="0" i="0" u="none" strike="noStrike" dirty="0">
              <a:effectLst/>
            </a:endParaRPr>
          </a:p>
          <a:p>
            <a:r>
              <a:rPr lang="de-DE" sz="1400" b="0" i="0" u="none" strike="noStrike" dirty="0">
                <a:effectLst/>
              </a:rPr>
              <a:t>Belize</a:t>
            </a:r>
            <a:r>
              <a:rPr lang="de-DE" sz="1400" b="0" i="0" dirty="0">
                <a:effectLst/>
              </a:rPr>
              <a:t> stellt Homosexualität wieder unter Strafe. Darüber hinaus wird die gleichgeschlechtliche Ehe wird in Belgien legalisiert.</a:t>
            </a:r>
            <a:endParaRPr lang="de-DE" sz="1400" dirty="0"/>
          </a:p>
        </p:txBody>
      </p:sp>
    </p:spTree>
    <p:extLst>
      <p:ext uri="{BB962C8B-B14F-4D97-AF65-F5344CB8AC3E}">
        <p14:creationId xmlns:p14="http://schemas.microsoft.com/office/powerpoint/2010/main" val="4715684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761903" y="3726248"/>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43</a:t>
            </a:fld>
            <a:endParaRPr lang="de-DE"/>
          </a:p>
        </p:txBody>
      </p:sp>
      <p:sp>
        <p:nvSpPr>
          <p:cNvPr id="7" name="Textfeld 6">
            <a:extLst>
              <a:ext uri="{FF2B5EF4-FFF2-40B4-BE49-F238E27FC236}">
                <a16:creationId xmlns:a16="http://schemas.microsoft.com/office/drawing/2014/main" id="{78B0923C-8805-45B2-0DFD-DE0B66F58860}"/>
              </a:ext>
            </a:extLst>
          </p:cNvPr>
          <p:cNvSpPr txBox="1"/>
          <p:nvPr/>
        </p:nvSpPr>
        <p:spPr>
          <a:xfrm>
            <a:off x="7000228" y="4180368"/>
            <a:ext cx="4424427" cy="2031325"/>
          </a:xfrm>
          <a:prstGeom prst="rect">
            <a:avLst/>
          </a:prstGeom>
          <a:noFill/>
        </p:spPr>
        <p:txBody>
          <a:bodyPr wrap="square" rtlCol="0">
            <a:spAutoFit/>
          </a:bodyPr>
          <a:lstStyle/>
          <a:p>
            <a:r>
              <a:rPr lang="de-DE" sz="1400" b="1" i="0" dirty="0">
                <a:effectLst/>
              </a:rPr>
              <a:t>2010</a:t>
            </a:r>
          </a:p>
          <a:p>
            <a:endParaRPr lang="de-DE" sz="1400" b="1" dirty="0"/>
          </a:p>
          <a:p>
            <a:r>
              <a:rPr lang="de-DE" sz="1400" dirty="0"/>
              <a:t>Österreich erlaubt die eingetragene Partnerschaft. Mexiko, Island und Argentinien erlauben die gleichgeschlechtliche Ehe. In St. Petersburg findet die erste staatlich genehmigte LGBT-Demonstration statt, in Minsk werden Teilnehmer verhaftet. Albanische Religionsgemeinschaften protestieren kollektiv gegen eine gleichgeschlechtliche Ehe.</a:t>
            </a:r>
          </a:p>
        </p:txBody>
      </p:sp>
      <p:pic>
        <p:nvPicPr>
          <p:cNvPr id="12" name="Grafik 11" descr="Ein Bild, das Grafiken, Kreis, Symbol, Schrift enthält.&#10;&#10;Automatisch generierte Beschreibung">
            <a:extLst>
              <a:ext uri="{FF2B5EF4-FFF2-40B4-BE49-F238E27FC236}">
                <a16:creationId xmlns:a16="http://schemas.microsoft.com/office/drawing/2014/main" id="{60150BF5-F596-DD93-C64D-31DE4EFF63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095856" y="370741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383E5C3C-8CDE-BEAF-C9ED-EE30A4A15A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47528" y="372624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EF6AA463-C9E6-A717-A2D1-84007B5079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191200" y="3707416"/>
            <a:ext cx="368296" cy="368296"/>
          </a:xfrm>
          <a:prstGeom prst="rect">
            <a:avLst/>
          </a:prstGeom>
        </p:spPr>
      </p:pic>
      <p:sp>
        <p:nvSpPr>
          <p:cNvPr id="4" name="Textfeld 3">
            <a:extLst>
              <a:ext uri="{FF2B5EF4-FFF2-40B4-BE49-F238E27FC236}">
                <a16:creationId xmlns:a16="http://schemas.microsoft.com/office/drawing/2014/main" id="{12749E96-204B-E46A-2AE9-22C8BFA5832C}"/>
              </a:ext>
            </a:extLst>
          </p:cNvPr>
          <p:cNvSpPr txBox="1"/>
          <p:nvPr/>
        </p:nvSpPr>
        <p:spPr>
          <a:xfrm>
            <a:off x="5621363" y="2016515"/>
            <a:ext cx="3126026" cy="1600438"/>
          </a:xfrm>
          <a:prstGeom prst="rect">
            <a:avLst/>
          </a:prstGeom>
          <a:noFill/>
        </p:spPr>
        <p:txBody>
          <a:bodyPr wrap="square" rtlCol="0">
            <a:spAutoFit/>
          </a:bodyPr>
          <a:lstStyle/>
          <a:p>
            <a:r>
              <a:rPr lang="de-DE" sz="1400" b="1" i="0" dirty="0">
                <a:effectLst/>
              </a:rPr>
              <a:t>2009</a:t>
            </a:r>
          </a:p>
          <a:p>
            <a:endParaRPr lang="de-DE" sz="1400" b="1" dirty="0"/>
          </a:p>
          <a:p>
            <a:r>
              <a:rPr lang="de-DE" sz="1400" dirty="0"/>
              <a:t>Norwegen und Schweden erlauben die gleichgeschlechtliche Ehe. Indien erlaubt homosexuelle Handlungen und revidiert die Entscheidung wieder.</a:t>
            </a:r>
          </a:p>
        </p:txBody>
      </p:sp>
      <p:sp>
        <p:nvSpPr>
          <p:cNvPr id="15" name="Textfeld 14">
            <a:extLst>
              <a:ext uri="{FF2B5EF4-FFF2-40B4-BE49-F238E27FC236}">
                <a16:creationId xmlns:a16="http://schemas.microsoft.com/office/drawing/2014/main" id="{6A98D465-2B1C-7831-1101-B333D4FCA6B1}"/>
              </a:ext>
            </a:extLst>
          </p:cNvPr>
          <p:cNvSpPr txBox="1"/>
          <p:nvPr/>
        </p:nvSpPr>
        <p:spPr>
          <a:xfrm>
            <a:off x="1762240" y="4200969"/>
            <a:ext cx="5038260" cy="2031325"/>
          </a:xfrm>
          <a:prstGeom prst="rect">
            <a:avLst/>
          </a:prstGeom>
          <a:noFill/>
        </p:spPr>
        <p:txBody>
          <a:bodyPr wrap="square" rtlCol="0">
            <a:spAutoFit/>
          </a:bodyPr>
          <a:lstStyle/>
          <a:p>
            <a:r>
              <a:rPr lang="de-DE" sz="1400" b="1" i="0" dirty="0">
                <a:effectLst/>
              </a:rPr>
              <a:t>2008</a:t>
            </a:r>
            <a:r>
              <a:rPr lang="de-DE" sz="1400" b="0" i="0" dirty="0">
                <a:effectLst/>
              </a:rPr>
              <a:t> </a:t>
            </a:r>
          </a:p>
          <a:p>
            <a:endParaRPr lang="de-DE" sz="1400" dirty="0"/>
          </a:p>
          <a:p>
            <a:r>
              <a:rPr lang="de-DE" sz="1400" b="0" i="0" dirty="0">
                <a:effectLst/>
              </a:rPr>
              <a:t>Unter Führung Frankreichs wird mit der </a:t>
            </a:r>
            <a:r>
              <a:rPr lang="de-DE" sz="1400" b="0" i="0" u="none" strike="noStrike" dirty="0">
                <a:effectLst/>
              </a:rPr>
              <a:t>Erklärung der Vereinten Nationen über die sexuelle Orientierung und geschlechtliche Identität</a:t>
            </a:r>
            <a:r>
              <a:rPr lang="de-DE" sz="1400" b="0" i="0" dirty="0">
                <a:effectLst/>
              </a:rPr>
              <a:t> erstmals auf </a:t>
            </a:r>
            <a:r>
              <a:rPr lang="de-DE" sz="1400" b="0" i="0" u="none" strike="noStrike" dirty="0">
                <a:effectLst/>
              </a:rPr>
              <a:t>UNO</a:t>
            </a:r>
            <a:r>
              <a:rPr lang="de-DE" sz="1400" b="0" i="0" dirty="0">
                <a:effectLst/>
              </a:rPr>
              <a:t>-Ebene in der Vollversammlung ein Antrag aller EU-Staaten auf Legalisierung von Homosexualität gestellt. In rund 75 von 192 UNO-Mitgliedsstaaten ist Homosexualität Ende 2008 strafbar.</a:t>
            </a:r>
            <a:endParaRPr lang="de-DE" sz="1400" dirty="0"/>
          </a:p>
        </p:txBody>
      </p:sp>
      <p:sp>
        <p:nvSpPr>
          <p:cNvPr id="16" name="Textfeld 15">
            <a:extLst>
              <a:ext uri="{FF2B5EF4-FFF2-40B4-BE49-F238E27FC236}">
                <a16:creationId xmlns:a16="http://schemas.microsoft.com/office/drawing/2014/main" id="{72E5D53D-67FE-5025-C9C7-8F0070535437}"/>
              </a:ext>
            </a:extLst>
          </p:cNvPr>
          <p:cNvSpPr txBox="1"/>
          <p:nvPr/>
        </p:nvSpPr>
        <p:spPr>
          <a:xfrm>
            <a:off x="1112827" y="2257403"/>
            <a:ext cx="4164776" cy="1384995"/>
          </a:xfrm>
          <a:prstGeom prst="rect">
            <a:avLst/>
          </a:prstGeom>
          <a:noFill/>
        </p:spPr>
        <p:txBody>
          <a:bodyPr wrap="square" rtlCol="0">
            <a:spAutoFit/>
          </a:bodyPr>
          <a:lstStyle/>
          <a:p>
            <a:r>
              <a:rPr lang="de-DE" sz="1400" b="1" i="0" dirty="0">
                <a:effectLst/>
              </a:rPr>
              <a:t>2007</a:t>
            </a:r>
          </a:p>
          <a:p>
            <a:endParaRPr lang="de-DE" sz="1400" dirty="0"/>
          </a:p>
          <a:p>
            <a:r>
              <a:rPr lang="de-DE" sz="1400" b="0" i="0" dirty="0">
                <a:effectLst/>
              </a:rPr>
              <a:t>Die eingetragene Partnerschaft tritt in der </a:t>
            </a:r>
            <a:r>
              <a:rPr lang="de-DE" sz="1400" b="0" i="0" u="none" strike="noStrike" dirty="0">
                <a:effectLst/>
              </a:rPr>
              <a:t>Schweiz</a:t>
            </a:r>
            <a:r>
              <a:rPr lang="de-DE" sz="1400" b="0" i="0" dirty="0">
                <a:effectLst/>
              </a:rPr>
              <a:t> in Kraft. Die erste Gay Pride Parade, die überhaupt in einem muslimischen Land stattfindet, wird in </a:t>
            </a:r>
            <a:r>
              <a:rPr lang="de-DE" sz="1400" b="0" i="0" u="none" strike="noStrike" dirty="0">
                <a:effectLst/>
              </a:rPr>
              <a:t>Istanbul</a:t>
            </a:r>
            <a:r>
              <a:rPr lang="de-DE" sz="1400" b="0" i="0" dirty="0">
                <a:effectLst/>
              </a:rPr>
              <a:t>, </a:t>
            </a:r>
            <a:r>
              <a:rPr lang="de-DE" sz="1400" b="0" i="0" u="none" strike="noStrike" dirty="0">
                <a:effectLst/>
              </a:rPr>
              <a:t>Türkei</a:t>
            </a:r>
            <a:r>
              <a:rPr lang="de-DE" sz="1400" b="0" i="0" dirty="0">
                <a:effectLst/>
              </a:rPr>
              <a:t> veranstaltet.</a:t>
            </a:r>
            <a:endParaRPr lang="de-DE" sz="1400" dirty="0"/>
          </a:p>
        </p:txBody>
      </p:sp>
    </p:spTree>
    <p:extLst>
      <p:ext uri="{BB962C8B-B14F-4D97-AF65-F5344CB8AC3E}">
        <p14:creationId xmlns:p14="http://schemas.microsoft.com/office/powerpoint/2010/main" val="20867131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627558" y="3707416"/>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44</a:t>
            </a:fld>
            <a:endParaRPr lang="de-DE"/>
          </a:p>
        </p:txBody>
      </p:sp>
      <p:sp>
        <p:nvSpPr>
          <p:cNvPr id="7" name="Textfeld 6">
            <a:extLst>
              <a:ext uri="{FF2B5EF4-FFF2-40B4-BE49-F238E27FC236}">
                <a16:creationId xmlns:a16="http://schemas.microsoft.com/office/drawing/2014/main" id="{78B0923C-8805-45B2-0DFD-DE0B66F58860}"/>
              </a:ext>
            </a:extLst>
          </p:cNvPr>
          <p:cNvSpPr txBox="1"/>
          <p:nvPr/>
        </p:nvSpPr>
        <p:spPr>
          <a:xfrm>
            <a:off x="6732498" y="4174857"/>
            <a:ext cx="1758944" cy="2031325"/>
          </a:xfrm>
          <a:prstGeom prst="rect">
            <a:avLst/>
          </a:prstGeom>
          <a:noFill/>
        </p:spPr>
        <p:txBody>
          <a:bodyPr wrap="square" rtlCol="0">
            <a:spAutoFit/>
          </a:bodyPr>
          <a:lstStyle/>
          <a:p>
            <a:r>
              <a:rPr lang="de-DE" sz="1400" b="1" i="0" dirty="0">
                <a:effectLst/>
              </a:rPr>
              <a:t>2017</a:t>
            </a:r>
          </a:p>
          <a:p>
            <a:endParaRPr lang="de-DE" sz="1400" b="1" dirty="0"/>
          </a:p>
          <a:p>
            <a:r>
              <a:rPr lang="de-DE" sz="1400" dirty="0"/>
              <a:t>Finnland und Deutschland erlauben die Ehe für alle. Der Bundesarbeitskreis Rainbow findet sich.</a:t>
            </a:r>
          </a:p>
        </p:txBody>
      </p:sp>
      <p:pic>
        <p:nvPicPr>
          <p:cNvPr id="12" name="Grafik 11" descr="Ein Bild, das Grafiken, Kreis, Symbol, Schrift enthält.&#10;&#10;Automatisch generierte Beschreibung">
            <a:extLst>
              <a:ext uri="{FF2B5EF4-FFF2-40B4-BE49-F238E27FC236}">
                <a16:creationId xmlns:a16="http://schemas.microsoft.com/office/drawing/2014/main" id="{60150BF5-F596-DD93-C64D-31DE4EFF63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265570" y="370741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383E5C3C-8CDE-BEAF-C9ED-EE30A4A15A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20943" y="3707416"/>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EF6AA463-C9E6-A717-A2D1-84007B5079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40472" y="3707416"/>
            <a:ext cx="368296" cy="368296"/>
          </a:xfrm>
          <a:prstGeom prst="rect">
            <a:avLst/>
          </a:prstGeom>
        </p:spPr>
      </p:pic>
      <p:sp>
        <p:nvSpPr>
          <p:cNvPr id="4" name="Textfeld 3">
            <a:extLst>
              <a:ext uri="{FF2B5EF4-FFF2-40B4-BE49-F238E27FC236}">
                <a16:creationId xmlns:a16="http://schemas.microsoft.com/office/drawing/2014/main" id="{12749E96-204B-E46A-2AE9-22C8BFA5832C}"/>
              </a:ext>
            </a:extLst>
          </p:cNvPr>
          <p:cNvSpPr txBox="1"/>
          <p:nvPr/>
        </p:nvSpPr>
        <p:spPr>
          <a:xfrm>
            <a:off x="3516230" y="727429"/>
            <a:ext cx="2662859" cy="2893100"/>
          </a:xfrm>
          <a:prstGeom prst="rect">
            <a:avLst/>
          </a:prstGeom>
          <a:noFill/>
        </p:spPr>
        <p:txBody>
          <a:bodyPr wrap="square" rtlCol="0">
            <a:spAutoFit/>
          </a:bodyPr>
          <a:lstStyle/>
          <a:p>
            <a:r>
              <a:rPr lang="de-DE" sz="1400" b="1" i="0" dirty="0">
                <a:effectLst/>
              </a:rPr>
              <a:t>2015</a:t>
            </a:r>
          </a:p>
          <a:p>
            <a:endParaRPr lang="de-DE" sz="1400" b="1" dirty="0"/>
          </a:p>
          <a:p>
            <a:r>
              <a:rPr lang="de-DE" sz="1400" dirty="0"/>
              <a:t>Luxembourg und Irland öffnen die Ehe für alle. Der Oberste Gerichtshof der Vereinigten Staaten sowie Mexiko urteilen, dass eine Nicht-Öffnung verfassungswidrig sei. Mexiko verbietet weiterhin Adoption durch gleichgeschlechtliche Paare. Mosambik </a:t>
            </a:r>
            <a:r>
              <a:rPr lang="de-DE" sz="1400"/>
              <a:t>legalisiert Homosexualität.</a:t>
            </a:r>
            <a:endParaRPr lang="de-DE" sz="1400" dirty="0"/>
          </a:p>
        </p:txBody>
      </p:sp>
      <p:sp>
        <p:nvSpPr>
          <p:cNvPr id="15" name="Textfeld 14">
            <a:extLst>
              <a:ext uri="{FF2B5EF4-FFF2-40B4-BE49-F238E27FC236}">
                <a16:creationId xmlns:a16="http://schemas.microsoft.com/office/drawing/2014/main" id="{6A98D465-2B1C-7831-1101-B333D4FCA6B1}"/>
              </a:ext>
            </a:extLst>
          </p:cNvPr>
          <p:cNvSpPr txBox="1"/>
          <p:nvPr/>
        </p:nvSpPr>
        <p:spPr>
          <a:xfrm>
            <a:off x="1717386" y="4178180"/>
            <a:ext cx="2157940" cy="2246769"/>
          </a:xfrm>
          <a:prstGeom prst="rect">
            <a:avLst/>
          </a:prstGeom>
          <a:noFill/>
        </p:spPr>
        <p:txBody>
          <a:bodyPr wrap="square" rtlCol="0">
            <a:spAutoFit/>
          </a:bodyPr>
          <a:lstStyle/>
          <a:p>
            <a:r>
              <a:rPr lang="de-DE" sz="1400" b="1" i="0" dirty="0">
                <a:effectLst/>
              </a:rPr>
              <a:t>2013</a:t>
            </a:r>
          </a:p>
          <a:p>
            <a:endParaRPr lang="de-DE" sz="1400" b="1" dirty="0"/>
          </a:p>
          <a:p>
            <a:r>
              <a:rPr lang="de-DE" sz="1400" dirty="0"/>
              <a:t>Frankreich, Uruguay, Neuseeland, Kolumbien, sowie Bundesstaaten in Brasilien und den USA erlauben die ehe für alle. Der CSD wird in Serbien weiterhin verboten.</a:t>
            </a:r>
          </a:p>
        </p:txBody>
      </p:sp>
      <p:sp>
        <p:nvSpPr>
          <p:cNvPr id="16" name="Textfeld 15">
            <a:extLst>
              <a:ext uri="{FF2B5EF4-FFF2-40B4-BE49-F238E27FC236}">
                <a16:creationId xmlns:a16="http://schemas.microsoft.com/office/drawing/2014/main" id="{72E5D53D-67FE-5025-C9C7-8F0070535437}"/>
              </a:ext>
            </a:extLst>
          </p:cNvPr>
          <p:cNvSpPr txBox="1"/>
          <p:nvPr/>
        </p:nvSpPr>
        <p:spPr>
          <a:xfrm>
            <a:off x="697806" y="1804647"/>
            <a:ext cx="2805906" cy="1815882"/>
          </a:xfrm>
          <a:prstGeom prst="rect">
            <a:avLst/>
          </a:prstGeom>
          <a:noFill/>
        </p:spPr>
        <p:txBody>
          <a:bodyPr wrap="square" rtlCol="0">
            <a:spAutoFit/>
          </a:bodyPr>
          <a:lstStyle/>
          <a:p>
            <a:r>
              <a:rPr lang="de-DE" sz="1400" b="1" i="0" dirty="0">
                <a:effectLst/>
              </a:rPr>
              <a:t>2011</a:t>
            </a:r>
          </a:p>
          <a:p>
            <a:endParaRPr lang="de-DE" sz="1400" dirty="0"/>
          </a:p>
          <a:p>
            <a:r>
              <a:rPr lang="de-DE" sz="1400" b="0" i="0" dirty="0">
                <a:effectLst/>
              </a:rPr>
              <a:t>Im </a:t>
            </a:r>
            <a:r>
              <a:rPr lang="de-DE" sz="1400" b="0" i="0" u="none" strike="noStrike" dirty="0">
                <a:effectLst/>
              </a:rPr>
              <a:t>Menschenrechtsrat der Vereinten Nationen</a:t>
            </a:r>
            <a:r>
              <a:rPr lang="de-DE" sz="1400" b="0" i="0" dirty="0">
                <a:effectLst/>
              </a:rPr>
              <a:t> wird erstmals mit knapper Mehrheit eine </a:t>
            </a:r>
            <a:r>
              <a:rPr lang="de-DE" sz="1400" b="0" i="0" u="none" strike="noStrike" dirty="0">
                <a:effectLst/>
              </a:rPr>
              <a:t>Resolution zur Entkriminalisierung der Homosexualität</a:t>
            </a:r>
            <a:r>
              <a:rPr lang="de-DE" sz="1400" b="0" i="0" dirty="0">
                <a:effectLst/>
              </a:rPr>
              <a:t> verabschiedet.</a:t>
            </a:r>
            <a:endParaRPr lang="de-DE" sz="1400" dirty="0"/>
          </a:p>
        </p:txBody>
      </p:sp>
      <p:sp>
        <p:nvSpPr>
          <p:cNvPr id="9" name="Textfeld 8">
            <a:extLst>
              <a:ext uri="{FF2B5EF4-FFF2-40B4-BE49-F238E27FC236}">
                <a16:creationId xmlns:a16="http://schemas.microsoft.com/office/drawing/2014/main" id="{CDFB44BD-C56A-A01A-3D1E-3E473DC5DD4E}"/>
              </a:ext>
            </a:extLst>
          </p:cNvPr>
          <p:cNvSpPr txBox="1"/>
          <p:nvPr/>
        </p:nvSpPr>
        <p:spPr>
          <a:xfrm>
            <a:off x="4224942" y="4178180"/>
            <a:ext cx="2157940" cy="2031325"/>
          </a:xfrm>
          <a:prstGeom prst="rect">
            <a:avLst/>
          </a:prstGeom>
          <a:noFill/>
        </p:spPr>
        <p:txBody>
          <a:bodyPr wrap="square" rtlCol="0">
            <a:spAutoFit/>
          </a:bodyPr>
          <a:lstStyle/>
          <a:p>
            <a:r>
              <a:rPr lang="de-DE" sz="1400" b="1" i="0" dirty="0">
                <a:effectLst/>
              </a:rPr>
              <a:t>2016</a:t>
            </a:r>
          </a:p>
          <a:p>
            <a:endParaRPr lang="de-DE" sz="1400" b="1" dirty="0"/>
          </a:p>
          <a:p>
            <a:r>
              <a:rPr lang="de-DE" sz="1400" dirty="0"/>
              <a:t>Estland, Griechenland und Italien erlaubten die eingetragene Partnerschaft, die Seychellen, Nauru und Belize legalisieren Homosexualität.</a:t>
            </a:r>
          </a:p>
        </p:txBody>
      </p:sp>
      <p:sp>
        <p:nvSpPr>
          <p:cNvPr id="10" name="Textfeld 9">
            <a:extLst>
              <a:ext uri="{FF2B5EF4-FFF2-40B4-BE49-F238E27FC236}">
                <a16:creationId xmlns:a16="http://schemas.microsoft.com/office/drawing/2014/main" id="{D05E2E01-EA41-BC2A-63D3-422BDCFD21A6}"/>
              </a:ext>
            </a:extLst>
          </p:cNvPr>
          <p:cNvSpPr txBox="1"/>
          <p:nvPr/>
        </p:nvSpPr>
        <p:spPr>
          <a:xfrm>
            <a:off x="7258734" y="2450978"/>
            <a:ext cx="1573570" cy="1169551"/>
          </a:xfrm>
          <a:prstGeom prst="rect">
            <a:avLst/>
          </a:prstGeom>
          <a:noFill/>
        </p:spPr>
        <p:txBody>
          <a:bodyPr wrap="square" rtlCol="0">
            <a:spAutoFit/>
          </a:bodyPr>
          <a:lstStyle/>
          <a:p>
            <a:r>
              <a:rPr lang="de-DE" sz="1400" b="1" i="0" dirty="0">
                <a:solidFill>
                  <a:srgbClr val="202122"/>
                </a:solidFill>
                <a:effectLst/>
              </a:rPr>
              <a:t>2018</a:t>
            </a:r>
            <a:r>
              <a:rPr lang="de-DE" sz="1400" b="0" i="0" dirty="0">
                <a:solidFill>
                  <a:srgbClr val="202122"/>
                </a:solidFill>
                <a:effectLst/>
              </a:rPr>
              <a:t> </a:t>
            </a:r>
          </a:p>
          <a:p>
            <a:endParaRPr lang="de-DE" sz="1400" dirty="0">
              <a:solidFill>
                <a:srgbClr val="202122"/>
              </a:solidFill>
            </a:endParaRPr>
          </a:p>
          <a:p>
            <a:r>
              <a:rPr lang="de-DE" sz="1400" b="0" i="0" dirty="0">
                <a:solidFill>
                  <a:srgbClr val="202122"/>
                </a:solidFill>
                <a:effectLst/>
              </a:rPr>
              <a:t>Australien erlässt Gesetze zur Eheöffnung.</a:t>
            </a:r>
            <a:endParaRPr lang="de-DE" sz="1400" dirty="0"/>
          </a:p>
        </p:txBody>
      </p:sp>
      <p:sp>
        <p:nvSpPr>
          <p:cNvPr id="11" name="Textfeld 10">
            <a:extLst>
              <a:ext uri="{FF2B5EF4-FFF2-40B4-BE49-F238E27FC236}">
                <a16:creationId xmlns:a16="http://schemas.microsoft.com/office/drawing/2014/main" id="{0AEBD304-6C1E-87A7-E30F-6B3387B182E2}"/>
              </a:ext>
            </a:extLst>
          </p:cNvPr>
          <p:cNvSpPr txBox="1"/>
          <p:nvPr/>
        </p:nvSpPr>
        <p:spPr>
          <a:xfrm>
            <a:off x="8491442" y="4194117"/>
            <a:ext cx="3005158" cy="2031325"/>
          </a:xfrm>
          <a:prstGeom prst="rect">
            <a:avLst/>
          </a:prstGeom>
          <a:noFill/>
        </p:spPr>
        <p:txBody>
          <a:bodyPr wrap="square" rtlCol="0">
            <a:spAutoFit/>
          </a:bodyPr>
          <a:lstStyle/>
          <a:p>
            <a:r>
              <a:rPr lang="de-DE" sz="1400" b="1" i="0" dirty="0">
                <a:effectLst/>
              </a:rPr>
              <a:t>2019</a:t>
            </a:r>
          </a:p>
          <a:p>
            <a:endParaRPr lang="de-DE" sz="1400" b="1" dirty="0"/>
          </a:p>
          <a:p>
            <a:r>
              <a:rPr lang="de-DE" sz="1400" dirty="0"/>
              <a:t>Österreich, Ecuador und Taiwan öffnen die Ehe für alle. Deutschland führt das dritte Geschlecht im Personenstandsregister ein. Polen erklärt mehr Gebiete zur „LGBT-freien Zone“.</a:t>
            </a:r>
          </a:p>
        </p:txBody>
      </p:sp>
      <p:sp>
        <p:nvSpPr>
          <p:cNvPr id="17" name="Textfeld 16">
            <a:extLst>
              <a:ext uri="{FF2B5EF4-FFF2-40B4-BE49-F238E27FC236}">
                <a16:creationId xmlns:a16="http://schemas.microsoft.com/office/drawing/2014/main" id="{261140DC-C2D8-A463-91DE-7BB4B66F86E6}"/>
              </a:ext>
            </a:extLst>
          </p:cNvPr>
          <p:cNvSpPr txBox="1"/>
          <p:nvPr/>
        </p:nvSpPr>
        <p:spPr>
          <a:xfrm>
            <a:off x="9191625" y="1159991"/>
            <a:ext cx="2157940" cy="2462213"/>
          </a:xfrm>
          <a:prstGeom prst="rect">
            <a:avLst/>
          </a:prstGeom>
          <a:noFill/>
        </p:spPr>
        <p:txBody>
          <a:bodyPr wrap="square" rtlCol="0">
            <a:spAutoFit/>
          </a:bodyPr>
          <a:lstStyle/>
          <a:p>
            <a:r>
              <a:rPr lang="de-DE" sz="1400" b="1" i="0" dirty="0">
                <a:effectLst/>
              </a:rPr>
              <a:t>2020</a:t>
            </a:r>
            <a:r>
              <a:rPr lang="de-DE" sz="1400" b="0" i="0" dirty="0">
                <a:effectLst/>
              </a:rPr>
              <a:t> </a:t>
            </a:r>
          </a:p>
          <a:p>
            <a:endParaRPr lang="de-DE" sz="1400" dirty="0"/>
          </a:p>
          <a:p>
            <a:r>
              <a:rPr lang="de-DE" sz="1400" b="0" i="0" dirty="0">
                <a:effectLst/>
              </a:rPr>
              <a:t>In </a:t>
            </a:r>
            <a:r>
              <a:rPr lang="de-DE" sz="1400" b="0" i="0" u="none" strike="noStrike" dirty="0">
                <a:effectLst/>
              </a:rPr>
              <a:t>Nordirland</a:t>
            </a:r>
            <a:r>
              <a:rPr lang="de-DE" sz="1400" b="0" i="0" dirty="0">
                <a:effectLst/>
              </a:rPr>
              <a:t> wird die Ehe geöffnet, darüber hinaus äußert sich </a:t>
            </a:r>
            <a:r>
              <a:rPr lang="de-DE" sz="1400" b="0" i="0" u="none" strike="noStrike" dirty="0">
                <a:effectLst/>
              </a:rPr>
              <a:t>Papst Franziskus</a:t>
            </a:r>
            <a:r>
              <a:rPr lang="de-DE" sz="1400" b="0" i="0" dirty="0">
                <a:effectLst/>
              </a:rPr>
              <a:t> positiv zur Gleichstellung von gleichgeschlechtlichen Paaren. Eine Pandemie kommt auf. Schon mal davon gehört?</a:t>
            </a:r>
            <a:endParaRPr lang="de-DE" sz="1400" dirty="0"/>
          </a:p>
        </p:txBody>
      </p:sp>
      <p:pic>
        <p:nvPicPr>
          <p:cNvPr id="18" name="Grafik 17" descr="Ein Bild, das Grafiken, Kreis, Symbol, Schrift enthält.&#10;&#10;Automatisch generierte Beschreibung">
            <a:extLst>
              <a:ext uri="{FF2B5EF4-FFF2-40B4-BE49-F238E27FC236}">
                <a16:creationId xmlns:a16="http://schemas.microsoft.com/office/drawing/2014/main" id="{6E5EB5C2-D158-C5C7-64BF-E68DE45482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326856" y="3707416"/>
            <a:ext cx="368296" cy="368296"/>
          </a:xfrm>
          <a:prstGeom prst="rect">
            <a:avLst/>
          </a:prstGeom>
        </p:spPr>
      </p:pic>
      <p:pic>
        <p:nvPicPr>
          <p:cNvPr id="19" name="Grafik 18" descr="Ein Bild, das Grafiken, Kreis, Symbol, Schrift enthält.&#10;&#10;Automatisch generierte Beschreibung">
            <a:extLst>
              <a:ext uri="{FF2B5EF4-FFF2-40B4-BE49-F238E27FC236}">
                <a16:creationId xmlns:a16="http://schemas.microsoft.com/office/drawing/2014/main" id="{6DD1914F-A20D-E6C5-59E5-44344E7D6F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339384" y="3707416"/>
            <a:ext cx="368296" cy="368296"/>
          </a:xfrm>
          <a:prstGeom prst="rect">
            <a:avLst/>
          </a:prstGeom>
        </p:spPr>
      </p:pic>
      <p:pic>
        <p:nvPicPr>
          <p:cNvPr id="20" name="Grafik 19" descr="Ein Bild, das Grafiken, Kreis, Symbol, Schrift enthält.&#10;&#10;Automatisch generierte Beschreibung">
            <a:extLst>
              <a:ext uri="{FF2B5EF4-FFF2-40B4-BE49-F238E27FC236}">
                <a16:creationId xmlns:a16="http://schemas.microsoft.com/office/drawing/2014/main" id="{26D1267C-B8A0-F957-2C1D-C8F5D9B762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599280" y="3707416"/>
            <a:ext cx="368296" cy="368296"/>
          </a:xfrm>
          <a:prstGeom prst="rect">
            <a:avLst/>
          </a:prstGeom>
        </p:spPr>
      </p:pic>
      <p:pic>
        <p:nvPicPr>
          <p:cNvPr id="21" name="Grafik 20" descr="Ein Bild, das Grafiken, Kreis, Symbol, Schrift enthält.&#10;&#10;Automatisch generierte Beschreibung">
            <a:extLst>
              <a:ext uri="{FF2B5EF4-FFF2-40B4-BE49-F238E27FC236}">
                <a16:creationId xmlns:a16="http://schemas.microsoft.com/office/drawing/2014/main" id="{7C7939F8-FF65-9351-CD0D-D2730FB72E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816080" y="3707416"/>
            <a:ext cx="368296" cy="368296"/>
          </a:xfrm>
          <a:prstGeom prst="rect">
            <a:avLst/>
          </a:prstGeom>
        </p:spPr>
      </p:pic>
    </p:spTree>
    <p:extLst>
      <p:ext uri="{BB962C8B-B14F-4D97-AF65-F5344CB8AC3E}">
        <p14:creationId xmlns:p14="http://schemas.microsoft.com/office/powerpoint/2010/main" val="29100579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799413" y="3707416"/>
            <a:ext cx="368296" cy="368296"/>
          </a:xfrm>
          <a:prstGeom prst="rect">
            <a:avLst/>
          </a:prstGeom>
        </p:spPr>
      </p:pic>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45</a:t>
            </a:fld>
            <a:endParaRPr lang="de-DE"/>
          </a:p>
        </p:txBody>
      </p:sp>
      <p:pic>
        <p:nvPicPr>
          <p:cNvPr id="12" name="Grafik 11" descr="Ein Bild, das Grafiken, Kreis, Symbol, Schrift enthält.&#10;&#10;Automatisch generierte Beschreibung">
            <a:extLst>
              <a:ext uri="{FF2B5EF4-FFF2-40B4-BE49-F238E27FC236}">
                <a16:creationId xmlns:a16="http://schemas.microsoft.com/office/drawing/2014/main" id="{60150BF5-F596-DD93-C64D-31DE4EFF63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487766" y="3707416"/>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383E5C3C-8CDE-BEAF-C9ED-EE30A4A15A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64650" y="3707416"/>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EF6AA463-C9E6-A717-A2D1-84007B5079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98774" y="3707416"/>
            <a:ext cx="368296" cy="368296"/>
          </a:xfrm>
          <a:prstGeom prst="rect">
            <a:avLst/>
          </a:prstGeom>
        </p:spPr>
      </p:pic>
      <p:sp>
        <p:nvSpPr>
          <p:cNvPr id="4" name="Textfeld 3">
            <a:extLst>
              <a:ext uri="{FF2B5EF4-FFF2-40B4-BE49-F238E27FC236}">
                <a16:creationId xmlns:a16="http://schemas.microsoft.com/office/drawing/2014/main" id="{12749E96-204B-E46A-2AE9-22C8BFA5832C}"/>
              </a:ext>
            </a:extLst>
          </p:cNvPr>
          <p:cNvSpPr txBox="1"/>
          <p:nvPr/>
        </p:nvSpPr>
        <p:spPr>
          <a:xfrm>
            <a:off x="3667949" y="4282944"/>
            <a:ext cx="4732307" cy="2031325"/>
          </a:xfrm>
          <a:prstGeom prst="rect">
            <a:avLst/>
          </a:prstGeom>
          <a:noFill/>
        </p:spPr>
        <p:txBody>
          <a:bodyPr wrap="square" rtlCol="0">
            <a:spAutoFit/>
          </a:bodyPr>
          <a:lstStyle/>
          <a:p>
            <a:r>
              <a:rPr lang="de-DE" sz="1400" b="1" i="0" dirty="0">
                <a:effectLst/>
              </a:rPr>
              <a:t>2023</a:t>
            </a:r>
          </a:p>
          <a:p>
            <a:endParaRPr lang="de-DE" sz="1400" b="1" dirty="0"/>
          </a:p>
          <a:p>
            <a:r>
              <a:rPr lang="de-DE" sz="1400" dirty="0"/>
              <a:t>Das Blutspendeverbot für schwule Männer wird in Deutschland aufgehoben. Die Niederlande nehmen die Rechte von queeren Personen in die Verfassung auf. In Slowenien können queere Paare heiraten.</a:t>
            </a:r>
          </a:p>
          <a:p>
            <a:r>
              <a:rPr lang="de-DE" sz="1400" dirty="0"/>
              <a:t>15 EU-Staaten verklagen Ungarn wegen der Anti-LGBTQ*-Gesetze. Die erste Regenbogenjurte auf dem hessischen </a:t>
            </a:r>
            <a:r>
              <a:rPr lang="de-DE" sz="1400" dirty="0" err="1"/>
              <a:t>LaPfiLa</a:t>
            </a:r>
            <a:r>
              <a:rPr lang="de-DE" sz="1400" dirty="0"/>
              <a:t> findet statt – und war einfach schön!</a:t>
            </a:r>
          </a:p>
        </p:txBody>
      </p:sp>
      <p:sp>
        <p:nvSpPr>
          <p:cNvPr id="15" name="Textfeld 14">
            <a:extLst>
              <a:ext uri="{FF2B5EF4-FFF2-40B4-BE49-F238E27FC236}">
                <a16:creationId xmlns:a16="http://schemas.microsoft.com/office/drawing/2014/main" id="{6A98D465-2B1C-7831-1101-B333D4FCA6B1}"/>
              </a:ext>
            </a:extLst>
          </p:cNvPr>
          <p:cNvSpPr txBox="1"/>
          <p:nvPr/>
        </p:nvSpPr>
        <p:spPr>
          <a:xfrm>
            <a:off x="1795731" y="2414729"/>
            <a:ext cx="2503512" cy="1169551"/>
          </a:xfrm>
          <a:prstGeom prst="rect">
            <a:avLst/>
          </a:prstGeom>
          <a:noFill/>
        </p:spPr>
        <p:txBody>
          <a:bodyPr wrap="square" rtlCol="0">
            <a:spAutoFit/>
          </a:bodyPr>
          <a:lstStyle/>
          <a:p>
            <a:r>
              <a:rPr lang="de-DE" sz="1400" b="1" i="0" dirty="0">
                <a:effectLst/>
              </a:rPr>
              <a:t>2022</a:t>
            </a:r>
          </a:p>
          <a:p>
            <a:endParaRPr lang="de-DE" sz="1400" b="1" dirty="0"/>
          </a:p>
          <a:p>
            <a:r>
              <a:rPr lang="de-DE" sz="1400" dirty="0"/>
              <a:t>Malte C. stirbt nach einem transphoben Angriff auf dem CSD Münster.</a:t>
            </a:r>
          </a:p>
        </p:txBody>
      </p:sp>
      <p:sp>
        <p:nvSpPr>
          <p:cNvPr id="16" name="Textfeld 15">
            <a:extLst>
              <a:ext uri="{FF2B5EF4-FFF2-40B4-BE49-F238E27FC236}">
                <a16:creationId xmlns:a16="http://schemas.microsoft.com/office/drawing/2014/main" id="{72E5D53D-67FE-5025-C9C7-8F0070535437}"/>
              </a:ext>
            </a:extLst>
          </p:cNvPr>
          <p:cNvSpPr txBox="1"/>
          <p:nvPr/>
        </p:nvSpPr>
        <p:spPr>
          <a:xfrm>
            <a:off x="921852" y="4285602"/>
            <a:ext cx="2622187" cy="2031325"/>
          </a:xfrm>
          <a:prstGeom prst="rect">
            <a:avLst/>
          </a:prstGeom>
          <a:noFill/>
        </p:spPr>
        <p:txBody>
          <a:bodyPr wrap="square" rtlCol="0">
            <a:spAutoFit/>
          </a:bodyPr>
          <a:lstStyle/>
          <a:p>
            <a:r>
              <a:rPr lang="de-DE" sz="1400" b="1" i="0" dirty="0">
                <a:effectLst/>
              </a:rPr>
              <a:t>2021</a:t>
            </a:r>
          </a:p>
          <a:p>
            <a:endParaRPr lang="de-DE" sz="1400" b="1" dirty="0"/>
          </a:p>
          <a:p>
            <a:r>
              <a:rPr lang="de-DE" sz="1400" b="1" dirty="0"/>
              <a:t>Der Arbeitskreis Rainbow Hessen gründet sich</a:t>
            </a:r>
            <a:r>
              <a:rPr lang="de-DE" sz="1400" dirty="0"/>
              <a:t>.</a:t>
            </a:r>
          </a:p>
          <a:p>
            <a:r>
              <a:rPr lang="de-DE" sz="1400" dirty="0"/>
              <a:t>Viktor Orbán treibt die Kriminalisierung von Homosexualität voran. Ungarn entkriminalisierte Homosexualität schon 1961.</a:t>
            </a:r>
          </a:p>
        </p:txBody>
      </p:sp>
      <p:sp>
        <p:nvSpPr>
          <p:cNvPr id="11" name="Textfeld 10">
            <a:extLst>
              <a:ext uri="{FF2B5EF4-FFF2-40B4-BE49-F238E27FC236}">
                <a16:creationId xmlns:a16="http://schemas.microsoft.com/office/drawing/2014/main" id="{87754837-5FC7-3112-6032-50A51F0A7241}"/>
              </a:ext>
            </a:extLst>
          </p:cNvPr>
          <p:cNvSpPr txBox="1"/>
          <p:nvPr/>
        </p:nvSpPr>
        <p:spPr>
          <a:xfrm>
            <a:off x="5487766" y="1768398"/>
            <a:ext cx="5236344" cy="1815882"/>
          </a:xfrm>
          <a:prstGeom prst="rect">
            <a:avLst/>
          </a:prstGeom>
          <a:noFill/>
        </p:spPr>
        <p:txBody>
          <a:bodyPr wrap="square" rtlCol="0">
            <a:spAutoFit/>
          </a:bodyPr>
          <a:lstStyle/>
          <a:p>
            <a:r>
              <a:rPr lang="de-DE" sz="1400" b="1" i="0" dirty="0">
                <a:effectLst/>
              </a:rPr>
              <a:t>2024</a:t>
            </a:r>
          </a:p>
          <a:p>
            <a:endParaRPr lang="de-DE" sz="1400" b="1" dirty="0"/>
          </a:p>
          <a:p>
            <a:r>
              <a:rPr lang="de-DE" sz="1400" dirty="0"/>
              <a:t>Trans*-Personen erhalten gesetzlich mehr Selbstbestimmung.</a:t>
            </a:r>
          </a:p>
          <a:p>
            <a:r>
              <a:rPr lang="de-DE" sz="1400" dirty="0"/>
              <a:t>Köln hat das erste queere Dreigestirn, Nemo gewinnt als nicht-binäre Person den ESC. Ralf Schumacher outet sich, Estland und Finnland legalisieren die gleichgeschlechtliche Ehe. Die Menge an </a:t>
            </a:r>
            <a:r>
              <a:rPr lang="de-DE" sz="1400" dirty="0" err="1"/>
              <a:t>queerfeindlichen</a:t>
            </a:r>
            <a:r>
              <a:rPr lang="de-DE" sz="1400" dirty="0"/>
              <a:t> Straftaten in Deutschland steigt rapide an.</a:t>
            </a:r>
          </a:p>
        </p:txBody>
      </p:sp>
      <p:pic>
        <p:nvPicPr>
          <p:cNvPr id="19" name="Grafik 18">
            <a:extLst>
              <a:ext uri="{FF2B5EF4-FFF2-40B4-BE49-F238E27FC236}">
                <a16:creationId xmlns:a16="http://schemas.microsoft.com/office/drawing/2014/main" id="{34480E8B-A0C7-E1FC-5157-910E09546FEE}"/>
              </a:ext>
            </a:extLst>
          </p:cNvPr>
          <p:cNvPicPr>
            <a:picLocks noChangeAspect="1"/>
          </p:cNvPicPr>
          <p:nvPr/>
        </p:nvPicPr>
        <p:blipFill>
          <a:blip r:embed="rId4"/>
          <a:srcRect l="10560" r="11675"/>
          <a:stretch>
            <a:fillRect/>
          </a:stretch>
        </p:blipFill>
        <p:spPr>
          <a:xfrm>
            <a:off x="8400256" y="4285602"/>
            <a:ext cx="2808312" cy="2031325"/>
          </a:xfrm>
          <a:prstGeom prst="rect">
            <a:avLst/>
          </a:prstGeom>
        </p:spPr>
      </p:pic>
    </p:spTree>
    <p:extLst>
      <p:ext uri="{BB962C8B-B14F-4D97-AF65-F5344CB8AC3E}">
        <p14:creationId xmlns:p14="http://schemas.microsoft.com/office/powerpoint/2010/main" val="4077354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4204A-4CF0-6912-794D-4255E7111AF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339B77F-0823-7488-19F5-198CABC2EDD9}"/>
              </a:ext>
            </a:extLst>
          </p:cNvPr>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a:extLst>
              <a:ext uri="{FF2B5EF4-FFF2-40B4-BE49-F238E27FC236}">
                <a16:creationId xmlns:a16="http://schemas.microsoft.com/office/drawing/2014/main" id="{EDA7074D-235F-50AA-9744-3BBE5201FEED}"/>
              </a:ext>
            </a:extLst>
          </p:cNvPr>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7F5CBE1-AA7B-45CC-E26B-CE9269FFA5AF}"/>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6" name="Foliennummernplatzhalter 5">
            <a:extLst>
              <a:ext uri="{FF2B5EF4-FFF2-40B4-BE49-F238E27FC236}">
                <a16:creationId xmlns:a16="http://schemas.microsoft.com/office/drawing/2014/main" id="{6AF8935E-024B-ECD2-29DA-9FB2E6ACB9D8}"/>
              </a:ext>
            </a:extLst>
          </p:cNvPr>
          <p:cNvSpPr>
            <a:spLocks noGrp="1"/>
          </p:cNvSpPr>
          <p:nvPr>
            <p:ph type="sldNum" sz="quarter" idx="12"/>
          </p:nvPr>
        </p:nvSpPr>
        <p:spPr/>
        <p:txBody>
          <a:bodyPr/>
          <a:lstStyle/>
          <a:p>
            <a:fld id="{F8611F37-E403-4212-8973-081E8AB0D430}" type="slidenum">
              <a:rPr lang="de-DE" smtClean="0"/>
              <a:t>46</a:t>
            </a:fld>
            <a:endParaRPr lang="de-DE"/>
          </a:p>
        </p:txBody>
      </p:sp>
      <p:sp>
        <p:nvSpPr>
          <p:cNvPr id="7" name="Textfeld 6">
            <a:extLst>
              <a:ext uri="{FF2B5EF4-FFF2-40B4-BE49-F238E27FC236}">
                <a16:creationId xmlns:a16="http://schemas.microsoft.com/office/drawing/2014/main" id="{90C844B1-FDE6-921F-DFE6-7545A5541F9C}"/>
              </a:ext>
            </a:extLst>
          </p:cNvPr>
          <p:cNvSpPr txBox="1"/>
          <p:nvPr/>
        </p:nvSpPr>
        <p:spPr>
          <a:xfrm>
            <a:off x="3114574" y="2224772"/>
            <a:ext cx="3614541" cy="1384995"/>
          </a:xfrm>
          <a:prstGeom prst="rect">
            <a:avLst/>
          </a:prstGeom>
          <a:noFill/>
        </p:spPr>
        <p:txBody>
          <a:bodyPr wrap="square" rtlCol="0">
            <a:spAutoFit/>
          </a:bodyPr>
          <a:lstStyle/>
          <a:p>
            <a:r>
              <a:rPr lang="de-DE" sz="1400" b="1" i="0" dirty="0">
                <a:effectLst/>
              </a:rPr>
              <a:t>Und sonst so?</a:t>
            </a:r>
          </a:p>
          <a:p>
            <a:endParaRPr lang="de-DE" sz="1400" b="1" dirty="0"/>
          </a:p>
          <a:p>
            <a:r>
              <a:rPr lang="de-DE" sz="1400" dirty="0"/>
              <a:t>In mindestens 67 Ländern wird Homosexualität strafrechtlich verfolgt, in 7 Ländern wird Homosexualität mit dem Tode bestraft. </a:t>
            </a:r>
          </a:p>
        </p:txBody>
      </p:sp>
      <p:pic>
        <p:nvPicPr>
          <p:cNvPr id="12" name="Grafik 11" descr="Ein Bild, das Grafiken, Kreis, Symbol, Schrift enthält.&#10;&#10;Automatisch generierte Beschreibung">
            <a:extLst>
              <a:ext uri="{FF2B5EF4-FFF2-40B4-BE49-F238E27FC236}">
                <a16:creationId xmlns:a16="http://schemas.microsoft.com/office/drawing/2014/main" id="{CF78C26B-230F-2D30-792B-F83BA9A492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011176" y="3722854"/>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AB589AB0-BB5A-C86F-F9F7-F76B49BC8A3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96431" y="3708538"/>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1CF4696F-3D12-CCF7-4DD0-92D0B31F52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98774" y="3707416"/>
            <a:ext cx="368296" cy="368296"/>
          </a:xfrm>
          <a:prstGeom prst="rect">
            <a:avLst/>
          </a:prstGeom>
        </p:spPr>
      </p:pic>
      <p:sp>
        <p:nvSpPr>
          <p:cNvPr id="16" name="Textfeld 15">
            <a:extLst>
              <a:ext uri="{FF2B5EF4-FFF2-40B4-BE49-F238E27FC236}">
                <a16:creationId xmlns:a16="http://schemas.microsoft.com/office/drawing/2014/main" id="{4E998CD5-C693-C965-712C-D9EEBFBB15FA}"/>
              </a:ext>
            </a:extLst>
          </p:cNvPr>
          <p:cNvSpPr txBox="1"/>
          <p:nvPr/>
        </p:nvSpPr>
        <p:spPr>
          <a:xfrm>
            <a:off x="921852" y="4285602"/>
            <a:ext cx="4886116" cy="1815882"/>
          </a:xfrm>
          <a:prstGeom prst="rect">
            <a:avLst/>
          </a:prstGeom>
          <a:noFill/>
        </p:spPr>
        <p:txBody>
          <a:bodyPr wrap="square" rtlCol="0">
            <a:spAutoFit/>
          </a:bodyPr>
          <a:lstStyle/>
          <a:p>
            <a:r>
              <a:rPr lang="de-DE" sz="1400" b="1" i="0" dirty="0">
                <a:effectLst/>
              </a:rPr>
              <a:t>2025</a:t>
            </a:r>
          </a:p>
          <a:p>
            <a:endParaRPr lang="de-DE" sz="1400" b="1" dirty="0"/>
          </a:p>
          <a:p>
            <a:r>
              <a:rPr lang="de-DE" sz="1400" dirty="0"/>
              <a:t>Donald Trump wird 47. Präsident der USA – und beginnt mit dem Abbau von Rechten queerer Menschen. </a:t>
            </a:r>
            <a:r>
              <a:rPr lang="de-DE" sz="1400" dirty="0" err="1"/>
              <a:t>Queerfeindliche</a:t>
            </a:r>
            <a:r>
              <a:rPr lang="de-DE" sz="1400" dirty="0"/>
              <a:t> Straftaten steigen weiter an. Thailand legalisiert die gleichgeschlechtliche Ehe. Die zweite </a:t>
            </a:r>
            <a:r>
              <a:rPr lang="de-DE" sz="1400" dirty="0" err="1"/>
              <a:t>Rainbowjurte</a:t>
            </a:r>
            <a:r>
              <a:rPr lang="de-DE" sz="1400" dirty="0"/>
              <a:t> auf dem hessischen </a:t>
            </a:r>
            <a:r>
              <a:rPr lang="de-DE" sz="1400" dirty="0" err="1"/>
              <a:t>LaPfiLa</a:t>
            </a:r>
            <a:r>
              <a:rPr lang="de-DE" sz="1400" dirty="0"/>
              <a:t> findet statt und war natürlich wieder wunderschön.</a:t>
            </a:r>
          </a:p>
        </p:txBody>
      </p:sp>
      <p:sp>
        <p:nvSpPr>
          <p:cNvPr id="9" name="Textfeld 8">
            <a:extLst>
              <a:ext uri="{FF2B5EF4-FFF2-40B4-BE49-F238E27FC236}">
                <a16:creationId xmlns:a16="http://schemas.microsoft.com/office/drawing/2014/main" id="{5CF60DC6-51D2-75B6-3C57-CEE149167743}"/>
              </a:ext>
            </a:extLst>
          </p:cNvPr>
          <p:cNvSpPr txBox="1"/>
          <p:nvPr/>
        </p:nvSpPr>
        <p:spPr>
          <a:xfrm>
            <a:off x="6011176" y="4288691"/>
            <a:ext cx="3222013" cy="1169551"/>
          </a:xfrm>
          <a:prstGeom prst="rect">
            <a:avLst/>
          </a:prstGeom>
          <a:noFill/>
        </p:spPr>
        <p:txBody>
          <a:bodyPr wrap="square" rtlCol="0">
            <a:spAutoFit/>
          </a:bodyPr>
          <a:lstStyle/>
          <a:p>
            <a:r>
              <a:rPr lang="de-DE" sz="1400" b="1" i="0" dirty="0">
                <a:effectLst/>
              </a:rPr>
              <a:t>Und sonst so?</a:t>
            </a:r>
          </a:p>
          <a:p>
            <a:endParaRPr lang="de-DE" sz="1400" b="1" dirty="0"/>
          </a:p>
          <a:p>
            <a:r>
              <a:rPr lang="de-DE" sz="1400" dirty="0"/>
              <a:t>Weltweit ist ein Anstieg </a:t>
            </a:r>
            <a:r>
              <a:rPr lang="de-DE" sz="1400" dirty="0" err="1"/>
              <a:t>queerfeindlicher</a:t>
            </a:r>
            <a:r>
              <a:rPr lang="de-DE" sz="1400" dirty="0"/>
              <a:t> Übergriffe festzustellen.</a:t>
            </a:r>
          </a:p>
        </p:txBody>
      </p:sp>
      <p:sp>
        <p:nvSpPr>
          <p:cNvPr id="10" name="Textfeld 9">
            <a:extLst>
              <a:ext uri="{FF2B5EF4-FFF2-40B4-BE49-F238E27FC236}">
                <a16:creationId xmlns:a16="http://schemas.microsoft.com/office/drawing/2014/main" id="{8B9FEC67-B856-16CC-0472-9BCC63CDDA5D}"/>
              </a:ext>
            </a:extLst>
          </p:cNvPr>
          <p:cNvSpPr txBox="1"/>
          <p:nvPr/>
        </p:nvSpPr>
        <p:spPr>
          <a:xfrm>
            <a:off x="7182696" y="1792136"/>
            <a:ext cx="3222013" cy="1815882"/>
          </a:xfrm>
          <a:prstGeom prst="rect">
            <a:avLst/>
          </a:prstGeom>
          <a:noFill/>
        </p:spPr>
        <p:txBody>
          <a:bodyPr wrap="square" rtlCol="0">
            <a:spAutoFit/>
          </a:bodyPr>
          <a:lstStyle/>
          <a:p>
            <a:r>
              <a:rPr lang="de-DE" sz="1400" b="1" i="0" dirty="0">
                <a:effectLst/>
              </a:rPr>
              <a:t>Und sonst so?</a:t>
            </a:r>
          </a:p>
          <a:p>
            <a:endParaRPr lang="de-DE" sz="1400" b="1" dirty="0"/>
          </a:p>
          <a:p>
            <a:r>
              <a:rPr lang="de-DE" sz="1400" dirty="0"/>
              <a:t>Viele amerikanische Bundesstaaten und weitere Länder beginnen, sexuelle Bildung, Selbstbestimmung und queere Aktionen einzuschränken. Über 175 Gesetze werden diskutiert und erlassen.</a:t>
            </a:r>
          </a:p>
        </p:txBody>
      </p:sp>
      <p:pic>
        <p:nvPicPr>
          <p:cNvPr id="17" name="Grafik 16" descr="Ein Bild, das Grafiken, Kreis, Symbol, Schrift enthält.&#10;&#10;Automatisch generierte Beschreibung">
            <a:extLst>
              <a:ext uri="{FF2B5EF4-FFF2-40B4-BE49-F238E27FC236}">
                <a16:creationId xmlns:a16="http://schemas.microsoft.com/office/drawing/2014/main" id="{D1F0B427-89CF-3A09-CFB9-2DE0453C62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480376" y="3707416"/>
            <a:ext cx="368296" cy="368296"/>
          </a:xfrm>
          <a:prstGeom prst="rect">
            <a:avLst/>
          </a:prstGeom>
        </p:spPr>
      </p:pic>
      <p:pic>
        <p:nvPicPr>
          <p:cNvPr id="18" name="Grafik 17" descr="Ein Bild, das Grafiken, Kreis, Symbol, Schrift enthält.&#10;&#10;Automatisch generierte Beschreibung">
            <a:extLst>
              <a:ext uri="{FF2B5EF4-FFF2-40B4-BE49-F238E27FC236}">
                <a16:creationId xmlns:a16="http://schemas.microsoft.com/office/drawing/2014/main" id="{53744DA8-DC1C-7D23-838F-5C4EDBB81F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176120" y="3707416"/>
            <a:ext cx="368296" cy="368296"/>
          </a:xfrm>
          <a:prstGeom prst="rect">
            <a:avLst/>
          </a:prstGeom>
        </p:spPr>
      </p:pic>
      <p:sp>
        <p:nvSpPr>
          <p:cNvPr id="11" name="Textfeld 10">
            <a:extLst>
              <a:ext uri="{FF2B5EF4-FFF2-40B4-BE49-F238E27FC236}">
                <a16:creationId xmlns:a16="http://schemas.microsoft.com/office/drawing/2014/main" id="{D8B440E9-4D7F-083B-3A27-1E03570195CD}"/>
              </a:ext>
            </a:extLst>
          </p:cNvPr>
          <p:cNvSpPr txBox="1"/>
          <p:nvPr/>
        </p:nvSpPr>
        <p:spPr>
          <a:xfrm>
            <a:off x="8606366" y="4285602"/>
            <a:ext cx="2743200" cy="2031325"/>
          </a:xfrm>
          <a:prstGeom prst="rect">
            <a:avLst/>
          </a:prstGeom>
          <a:noFill/>
        </p:spPr>
        <p:txBody>
          <a:bodyPr wrap="square" rtlCol="0">
            <a:spAutoFit/>
          </a:bodyPr>
          <a:lstStyle/>
          <a:p>
            <a:r>
              <a:rPr lang="de-DE" sz="1400" b="1" i="0" dirty="0">
                <a:effectLst/>
              </a:rPr>
              <a:t>Und wie geht es weiter?</a:t>
            </a:r>
          </a:p>
          <a:p>
            <a:endParaRPr lang="de-DE" sz="1400" b="1" dirty="0"/>
          </a:p>
          <a:p>
            <a:r>
              <a:rPr lang="de-DE" sz="1400" dirty="0"/>
              <a:t>Kämpferisch, laut und unbequem – das ist queere Geschichte und die Zukunft.</a:t>
            </a:r>
          </a:p>
          <a:p>
            <a:r>
              <a:rPr lang="de-DE" sz="1400" dirty="0"/>
              <a:t>Seien wir alle ein Teil davon, die Welt ein bisschen besser zu verlassen, als wir sie vorgefunden haben. Für alle.</a:t>
            </a:r>
          </a:p>
        </p:txBody>
      </p:sp>
    </p:spTree>
    <p:extLst>
      <p:ext uri="{BB962C8B-B14F-4D97-AF65-F5344CB8AC3E}">
        <p14:creationId xmlns:p14="http://schemas.microsoft.com/office/powerpoint/2010/main" val="42535058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a:extLst>
              <a:ext uri="{FF2B5EF4-FFF2-40B4-BE49-F238E27FC236}">
                <a16:creationId xmlns:a16="http://schemas.microsoft.com/office/drawing/2014/main" id="{50B1E82C-1C3A-A800-9418-67E6BB12BC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148" y="4336554"/>
            <a:ext cx="1421104" cy="201687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476889" y="652341"/>
            <a:ext cx="2642494" cy="528794"/>
          </a:xfrm>
        </p:spPr>
        <p:txBody>
          <a:bodyPr wrap="none"/>
          <a:lstStyle/>
          <a:p>
            <a:r>
              <a:rPr lang="de-DE" dirty="0"/>
              <a:t>Male Fashion</a:t>
            </a:r>
          </a:p>
        </p:txBody>
      </p:sp>
      <p:sp>
        <p:nvSpPr>
          <p:cNvPr id="5" name="Fußzeilenplatzhalter 4"/>
          <p:cNvSpPr>
            <a:spLocks noGrp="1"/>
          </p:cNvSpPr>
          <p:nvPr>
            <p:ph type="ftr" sz="quarter" idx="11"/>
          </p:nvPr>
        </p:nvSpPr>
        <p:spPr/>
        <p:txBody>
          <a:bodyPr/>
          <a:lstStyle/>
          <a:p>
            <a:r>
              <a:rPr lang="de-DE" dirty="0"/>
              <a:t>BdP LV Hessen AK Rainbow</a:t>
            </a:r>
          </a:p>
        </p:txBody>
      </p:sp>
      <p:sp>
        <p:nvSpPr>
          <p:cNvPr id="6" name="Foliennummernplatzhalter 5">
            <a:extLst>
              <a:ext uri="{FF2B5EF4-FFF2-40B4-BE49-F238E27FC236}">
                <a16:creationId xmlns:a16="http://schemas.microsoft.com/office/drawing/2014/main" id="{ECFFDE7E-BD48-3020-DF11-66891E9B4F9A}"/>
              </a:ext>
            </a:extLst>
          </p:cNvPr>
          <p:cNvSpPr>
            <a:spLocks noGrp="1"/>
          </p:cNvSpPr>
          <p:nvPr>
            <p:ph type="sldNum" sz="quarter" idx="12"/>
          </p:nvPr>
        </p:nvSpPr>
        <p:spPr/>
        <p:txBody>
          <a:bodyPr/>
          <a:lstStyle/>
          <a:p>
            <a:fld id="{F8611F37-E403-4212-8973-081E8AB0D430}" type="slidenum">
              <a:rPr lang="de-DE" smtClean="0"/>
              <a:t>47</a:t>
            </a:fld>
            <a:endParaRPr lang="de-DE"/>
          </a:p>
        </p:txBody>
      </p:sp>
      <p:pic>
        <p:nvPicPr>
          <p:cNvPr id="7172" name="Picture 4" descr="Airheads (1994)">
            <a:extLst>
              <a:ext uri="{FF2B5EF4-FFF2-40B4-BE49-F238E27FC236}">
                <a16:creationId xmlns:a16="http://schemas.microsoft.com/office/drawing/2014/main" id="{359A696E-2B29-EFC7-E830-4E87DB0D63C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8858" r="8683"/>
          <a:stretch/>
        </p:blipFill>
        <p:spPr bwMode="auto">
          <a:xfrm>
            <a:off x="7150653" y="987793"/>
            <a:ext cx="2377260" cy="2851649"/>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Carl Weathers">
            <a:extLst>
              <a:ext uri="{FF2B5EF4-FFF2-40B4-BE49-F238E27FC236}">
                <a16:creationId xmlns:a16="http://schemas.microsoft.com/office/drawing/2014/main" id="{E5827C47-430C-5DFB-2FD8-D347BCAF852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7852" y="528374"/>
            <a:ext cx="1930615" cy="3055040"/>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descr="22 Jumpsuits for Men ideas | jumpsuit men, fashion, men">
            <a:extLst>
              <a:ext uri="{FF2B5EF4-FFF2-40B4-BE49-F238E27FC236}">
                <a16:creationId xmlns:a16="http://schemas.microsoft.com/office/drawing/2014/main" id="{49672183-C7C6-A7FB-C84A-6BA96954A24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29475"/>
          <a:stretch/>
        </p:blipFill>
        <p:spPr bwMode="auto">
          <a:xfrm>
            <a:off x="2874701" y="1347414"/>
            <a:ext cx="1653143" cy="2015260"/>
          </a:xfrm>
          <a:prstGeom prst="rect">
            <a:avLst/>
          </a:prstGeom>
          <a:noFill/>
          <a:extLst>
            <a:ext uri="{909E8E84-426E-40DD-AFC4-6F175D3DCCD1}">
              <a14:hiddenFill xmlns:a14="http://schemas.microsoft.com/office/drawing/2010/main">
                <a:solidFill>
                  <a:srgbClr val="FFFFFF"/>
                </a:solidFill>
              </a14:hiddenFill>
            </a:ext>
          </a:extLst>
        </p:spPr>
      </p:pic>
      <p:pic>
        <p:nvPicPr>
          <p:cNvPr id="7182" name="Picture 14">
            <a:extLst>
              <a:ext uri="{FF2B5EF4-FFF2-40B4-BE49-F238E27FC236}">
                <a16:creationId xmlns:a16="http://schemas.microsoft.com/office/drawing/2014/main" id="{10255FBC-F4BD-DC0E-D282-078B103D448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3756" y="1459841"/>
            <a:ext cx="1848609" cy="236622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Elvis Presley in Hawaii Music Poster - NO Frame (16 x 24) : Amazon.ca: Home">
            <a:extLst>
              <a:ext uri="{FF2B5EF4-FFF2-40B4-BE49-F238E27FC236}">
                <a16:creationId xmlns:a16="http://schemas.microsoft.com/office/drawing/2014/main" id="{78C63554-C2B2-BEF8-7F48-BB0ED8E0CEF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67809" y="3025548"/>
            <a:ext cx="1651927" cy="2203652"/>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OMCCXO Queen Band Freddie Mercur Diamond Painting, DIY 5D Diamond Painting Freddie Mercur Queen Band, Diamant Painting Freddie Mercur Queen Band">
            <a:extLst>
              <a:ext uri="{FF2B5EF4-FFF2-40B4-BE49-F238E27FC236}">
                <a16:creationId xmlns:a16="http://schemas.microsoft.com/office/drawing/2014/main" id="{C9DCE00E-1366-EB8C-C82B-E1E147BF2D8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55906" y="3375837"/>
            <a:ext cx="1848006" cy="2545209"/>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Will smith in a crop top | Fashion, Egirl style, 2000s outfit">
            <a:extLst>
              <a:ext uri="{FF2B5EF4-FFF2-40B4-BE49-F238E27FC236}">
                <a16:creationId xmlns:a16="http://schemas.microsoft.com/office/drawing/2014/main" id="{D227BA56-DE40-0B0B-539A-46D4FAA0CC5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473334" y="2999691"/>
            <a:ext cx="2264871" cy="2958646"/>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6" descr="Just how revolutionary is Harry Styles' Vogue cover? | Dazed">
            <a:extLst>
              <a:ext uri="{FF2B5EF4-FFF2-40B4-BE49-F238E27FC236}">
                <a16:creationId xmlns:a16="http://schemas.microsoft.com/office/drawing/2014/main" id="{EBE94DDF-C067-9ACC-66EE-83F27CC4662B}"/>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177552" y="607481"/>
            <a:ext cx="1935573" cy="2418067"/>
          </a:xfrm>
          <a:prstGeom prst="rect">
            <a:avLst/>
          </a:prstGeom>
          <a:noFill/>
          <a:extLst>
            <a:ext uri="{909E8E84-426E-40DD-AFC4-6F175D3DCCD1}">
              <a14:hiddenFill xmlns:a14="http://schemas.microsoft.com/office/drawing/2010/main">
                <a:solidFill>
                  <a:srgbClr val="FFFFFF"/>
                </a:solidFill>
              </a14:hiddenFill>
            </a:ext>
          </a:extLst>
        </p:spPr>
      </p:pic>
      <p:sp>
        <p:nvSpPr>
          <p:cNvPr id="9" name="Textfeld 8">
            <a:extLst>
              <a:ext uri="{FF2B5EF4-FFF2-40B4-BE49-F238E27FC236}">
                <a16:creationId xmlns:a16="http://schemas.microsoft.com/office/drawing/2014/main" id="{D0A13F82-22B9-8371-9633-92BBBFB15ECE}"/>
              </a:ext>
            </a:extLst>
          </p:cNvPr>
          <p:cNvSpPr txBox="1"/>
          <p:nvPr/>
        </p:nvSpPr>
        <p:spPr>
          <a:xfrm rot="16200000">
            <a:off x="-1132126" y="1871432"/>
            <a:ext cx="3663037" cy="246221"/>
          </a:xfrm>
          <a:prstGeom prst="rect">
            <a:avLst/>
          </a:prstGeom>
          <a:noFill/>
        </p:spPr>
        <p:txBody>
          <a:bodyPr wrap="square" rtlCol="0">
            <a:spAutoFit/>
          </a:bodyPr>
          <a:lstStyle/>
          <a:p>
            <a:r>
              <a:rPr lang="de-DE" sz="1000" dirty="0"/>
              <a:t>Franklin D. Roosevelt, 1884</a:t>
            </a:r>
          </a:p>
        </p:txBody>
      </p:sp>
      <p:sp>
        <p:nvSpPr>
          <p:cNvPr id="10" name="Textfeld 9">
            <a:extLst>
              <a:ext uri="{FF2B5EF4-FFF2-40B4-BE49-F238E27FC236}">
                <a16:creationId xmlns:a16="http://schemas.microsoft.com/office/drawing/2014/main" id="{7BA6BE0D-C98F-3053-1B28-0E6F4BCDE166}"/>
              </a:ext>
            </a:extLst>
          </p:cNvPr>
          <p:cNvSpPr txBox="1"/>
          <p:nvPr/>
        </p:nvSpPr>
        <p:spPr>
          <a:xfrm>
            <a:off x="2253729" y="5198359"/>
            <a:ext cx="1353633" cy="246221"/>
          </a:xfrm>
          <a:prstGeom prst="rect">
            <a:avLst/>
          </a:prstGeom>
          <a:noFill/>
        </p:spPr>
        <p:txBody>
          <a:bodyPr wrap="square" rtlCol="0">
            <a:spAutoFit/>
          </a:bodyPr>
          <a:lstStyle/>
          <a:p>
            <a:r>
              <a:rPr lang="de-DE" sz="1000" dirty="0"/>
              <a:t>Elvis Presley, 1973</a:t>
            </a:r>
          </a:p>
        </p:txBody>
      </p:sp>
      <p:sp>
        <p:nvSpPr>
          <p:cNvPr id="11" name="Textfeld 10">
            <a:extLst>
              <a:ext uri="{FF2B5EF4-FFF2-40B4-BE49-F238E27FC236}">
                <a16:creationId xmlns:a16="http://schemas.microsoft.com/office/drawing/2014/main" id="{D0D715F3-9F1E-EAB3-9965-51A4C8857B60}"/>
              </a:ext>
            </a:extLst>
          </p:cNvPr>
          <p:cNvSpPr txBox="1"/>
          <p:nvPr/>
        </p:nvSpPr>
        <p:spPr>
          <a:xfrm>
            <a:off x="3441075" y="5933195"/>
            <a:ext cx="3663037" cy="246221"/>
          </a:xfrm>
          <a:prstGeom prst="rect">
            <a:avLst/>
          </a:prstGeom>
          <a:noFill/>
        </p:spPr>
        <p:txBody>
          <a:bodyPr wrap="square" rtlCol="0">
            <a:spAutoFit/>
          </a:bodyPr>
          <a:lstStyle/>
          <a:p>
            <a:r>
              <a:rPr lang="de-DE" sz="1000" dirty="0"/>
              <a:t>Freddie Mercury, 1982</a:t>
            </a:r>
          </a:p>
        </p:txBody>
      </p:sp>
      <p:sp>
        <p:nvSpPr>
          <p:cNvPr id="17" name="Textfeld 16">
            <a:extLst>
              <a:ext uri="{FF2B5EF4-FFF2-40B4-BE49-F238E27FC236}">
                <a16:creationId xmlns:a16="http://schemas.microsoft.com/office/drawing/2014/main" id="{827DA5BC-B2AE-208B-D074-CE5C0A5E4CE4}"/>
              </a:ext>
            </a:extLst>
          </p:cNvPr>
          <p:cNvSpPr txBox="1"/>
          <p:nvPr/>
        </p:nvSpPr>
        <p:spPr>
          <a:xfrm rot="16200000">
            <a:off x="2925535" y="180629"/>
            <a:ext cx="3663037" cy="246221"/>
          </a:xfrm>
          <a:prstGeom prst="rect">
            <a:avLst/>
          </a:prstGeom>
          <a:noFill/>
        </p:spPr>
        <p:txBody>
          <a:bodyPr wrap="square" rtlCol="0">
            <a:spAutoFit/>
          </a:bodyPr>
          <a:lstStyle/>
          <a:p>
            <a:r>
              <a:rPr lang="de-DE" sz="1000" dirty="0"/>
              <a:t>Carl </a:t>
            </a:r>
            <a:r>
              <a:rPr lang="de-DE" sz="1000" dirty="0" err="1"/>
              <a:t>Weathers</a:t>
            </a:r>
            <a:r>
              <a:rPr lang="de-DE" sz="1000" dirty="0"/>
              <a:t>, 1983</a:t>
            </a:r>
          </a:p>
        </p:txBody>
      </p:sp>
      <p:sp>
        <p:nvSpPr>
          <p:cNvPr id="18" name="Textfeld 17">
            <a:extLst>
              <a:ext uri="{FF2B5EF4-FFF2-40B4-BE49-F238E27FC236}">
                <a16:creationId xmlns:a16="http://schemas.microsoft.com/office/drawing/2014/main" id="{ED0C694F-8F63-6DFB-59AC-3F08C659AFB4}"/>
              </a:ext>
            </a:extLst>
          </p:cNvPr>
          <p:cNvSpPr txBox="1"/>
          <p:nvPr/>
        </p:nvSpPr>
        <p:spPr>
          <a:xfrm>
            <a:off x="5412774" y="5933358"/>
            <a:ext cx="3663037" cy="246221"/>
          </a:xfrm>
          <a:prstGeom prst="rect">
            <a:avLst/>
          </a:prstGeom>
          <a:noFill/>
        </p:spPr>
        <p:txBody>
          <a:bodyPr wrap="square" rtlCol="0">
            <a:spAutoFit/>
          </a:bodyPr>
          <a:lstStyle/>
          <a:p>
            <a:r>
              <a:rPr lang="de-DE" sz="1000" dirty="0"/>
              <a:t>Will Smith, 1990</a:t>
            </a:r>
          </a:p>
        </p:txBody>
      </p:sp>
      <p:sp>
        <p:nvSpPr>
          <p:cNvPr id="19" name="Textfeld 18">
            <a:extLst>
              <a:ext uri="{FF2B5EF4-FFF2-40B4-BE49-F238E27FC236}">
                <a16:creationId xmlns:a16="http://schemas.microsoft.com/office/drawing/2014/main" id="{5FF46B3F-49AC-C426-6200-81F04CD236E4}"/>
              </a:ext>
            </a:extLst>
          </p:cNvPr>
          <p:cNvSpPr txBox="1"/>
          <p:nvPr/>
        </p:nvSpPr>
        <p:spPr>
          <a:xfrm>
            <a:off x="7150653" y="663674"/>
            <a:ext cx="3663037" cy="246221"/>
          </a:xfrm>
          <a:prstGeom prst="rect">
            <a:avLst/>
          </a:prstGeom>
          <a:noFill/>
        </p:spPr>
        <p:txBody>
          <a:bodyPr wrap="square" rtlCol="0">
            <a:spAutoFit/>
          </a:bodyPr>
          <a:lstStyle/>
          <a:p>
            <a:r>
              <a:rPr lang="de-DE" sz="1000" dirty="0"/>
              <a:t>Adam Sandler, 1994</a:t>
            </a:r>
          </a:p>
        </p:txBody>
      </p:sp>
      <p:sp>
        <p:nvSpPr>
          <p:cNvPr id="20" name="Textfeld 19">
            <a:extLst>
              <a:ext uri="{FF2B5EF4-FFF2-40B4-BE49-F238E27FC236}">
                <a16:creationId xmlns:a16="http://schemas.microsoft.com/office/drawing/2014/main" id="{07F466E3-6326-DE88-0A72-FD00A611228A}"/>
              </a:ext>
            </a:extLst>
          </p:cNvPr>
          <p:cNvSpPr txBox="1"/>
          <p:nvPr/>
        </p:nvSpPr>
        <p:spPr>
          <a:xfrm>
            <a:off x="9546725" y="3044657"/>
            <a:ext cx="3663037" cy="246221"/>
          </a:xfrm>
          <a:prstGeom prst="rect">
            <a:avLst/>
          </a:prstGeom>
          <a:noFill/>
        </p:spPr>
        <p:txBody>
          <a:bodyPr wrap="square" rtlCol="0">
            <a:spAutoFit/>
          </a:bodyPr>
          <a:lstStyle/>
          <a:p>
            <a:r>
              <a:rPr lang="de-DE" sz="1000" dirty="0"/>
              <a:t>Harry Styles, 2020</a:t>
            </a:r>
          </a:p>
        </p:txBody>
      </p:sp>
      <p:sp>
        <p:nvSpPr>
          <p:cNvPr id="12" name="Textfeld 11">
            <a:extLst>
              <a:ext uri="{FF2B5EF4-FFF2-40B4-BE49-F238E27FC236}">
                <a16:creationId xmlns:a16="http://schemas.microsoft.com/office/drawing/2014/main" id="{ADB4066C-CF90-C930-9393-A9EDAEF0D58C}"/>
              </a:ext>
            </a:extLst>
          </p:cNvPr>
          <p:cNvSpPr txBox="1"/>
          <p:nvPr/>
        </p:nvSpPr>
        <p:spPr>
          <a:xfrm>
            <a:off x="7647471" y="6080942"/>
            <a:ext cx="3663037" cy="246221"/>
          </a:xfrm>
          <a:prstGeom prst="rect">
            <a:avLst/>
          </a:prstGeom>
          <a:noFill/>
        </p:spPr>
        <p:txBody>
          <a:bodyPr wrap="square" rtlCol="0">
            <a:spAutoFit/>
          </a:bodyPr>
          <a:lstStyle/>
          <a:p>
            <a:r>
              <a:rPr lang="de-DE" sz="1000" dirty="0"/>
              <a:t>Männer in Kilt, 1631</a:t>
            </a:r>
          </a:p>
        </p:txBody>
      </p:sp>
      <p:pic>
        <p:nvPicPr>
          <p:cNvPr id="2050" name="Picture 2" descr="Picture">
            <a:extLst>
              <a:ext uri="{FF2B5EF4-FFF2-40B4-BE49-F238E27FC236}">
                <a16:creationId xmlns:a16="http://schemas.microsoft.com/office/drawing/2014/main" id="{C851E4F2-F1BB-FFA0-9EDB-3C462C888AF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013766" y="3293986"/>
            <a:ext cx="1552575" cy="2647950"/>
          </a:xfrm>
          <a:prstGeom prst="rect">
            <a:avLst/>
          </a:prstGeom>
          <a:noFill/>
          <a:extLst>
            <a:ext uri="{909E8E84-426E-40DD-AFC4-6F175D3DCCD1}">
              <a14:hiddenFill xmlns:a14="http://schemas.microsoft.com/office/drawing/2010/main">
                <a:solidFill>
                  <a:srgbClr val="FFFFFF"/>
                </a:solidFill>
              </a14:hiddenFill>
            </a:ext>
          </a:extLst>
        </p:spPr>
      </p:pic>
      <p:sp>
        <p:nvSpPr>
          <p:cNvPr id="13" name="Textfeld 12">
            <a:extLst>
              <a:ext uri="{FF2B5EF4-FFF2-40B4-BE49-F238E27FC236}">
                <a16:creationId xmlns:a16="http://schemas.microsoft.com/office/drawing/2014/main" id="{34674213-EC64-C80E-1AEC-F772EDD31296}"/>
              </a:ext>
            </a:extLst>
          </p:cNvPr>
          <p:cNvSpPr txBox="1"/>
          <p:nvPr/>
        </p:nvSpPr>
        <p:spPr>
          <a:xfrm>
            <a:off x="10013766" y="5969598"/>
            <a:ext cx="3663037" cy="246221"/>
          </a:xfrm>
          <a:prstGeom prst="rect">
            <a:avLst/>
          </a:prstGeom>
          <a:noFill/>
        </p:spPr>
        <p:txBody>
          <a:bodyPr wrap="square" rtlCol="0">
            <a:spAutoFit/>
          </a:bodyPr>
          <a:lstStyle/>
          <a:p>
            <a:r>
              <a:rPr lang="de-DE" sz="1000" dirty="0"/>
              <a:t>König Henry VIII., ~1510</a:t>
            </a:r>
          </a:p>
        </p:txBody>
      </p:sp>
      <p:sp>
        <p:nvSpPr>
          <p:cNvPr id="14" name="Textfeld 13">
            <a:extLst>
              <a:ext uri="{FF2B5EF4-FFF2-40B4-BE49-F238E27FC236}">
                <a16:creationId xmlns:a16="http://schemas.microsoft.com/office/drawing/2014/main" id="{24EB0967-90D3-55FE-0AD3-E8F4C0E69791}"/>
              </a:ext>
            </a:extLst>
          </p:cNvPr>
          <p:cNvSpPr txBox="1"/>
          <p:nvPr/>
        </p:nvSpPr>
        <p:spPr>
          <a:xfrm rot="16200000">
            <a:off x="94947" y="5553502"/>
            <a:ext cx="1353633" cy="246221"/>
          </a:xfrm>
          <a:prstGeom prst="rect">
            <a:avLst/>
          </a:prstGeom>
          <a:noFill/>
        </p:spPr>
        <p:txBody>
          <a:bodyPr wrap="square" rtlCol="0">
            <a:spAutoFit/>
          </a:bodyPr>
          <a:lstStyle/>
          <a:p>
            <a:r>
              <a:rPr lang="de-DE" sz="1000" dirty="0"/>
              <a:t>Ludwig XIV., 1701</a:t>
            </a:r>
          </a:p>
        </p:txBody>
      </p:sp>
      <p:pic>
        <p:nvPicPr>
          <p:cNvPr id="2054" name="Picture 6">
            <a:extLst>
              <a:ext uri="{FF2B5EF4-FFF2-40B4-BE49-F238E27FC236}">
                <a16:creationId xmlns:a16="http://schemas.microsoft.com/office/drawing/2014/main" id="{5626DC88-2B1F-BC12-EB84-7EDA5F6C924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06365" y="3399253"/>
            <a:ext cx="1453708" cy="218911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178AAFC9-3E1B-C822-3A72-4408611BDE5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09509" y="4893146"/>
            <a:ext cx="2085975" cy="1200150"/>
          </a:xfrm>
          <a:prstGeom prst="rect">
            <a:avLst/>
          </a:prstGeom>
          <a:noFill/>
          <a:extLst>
            <a:ext uri="{909E8E84-426E-40DD-AFC4-6F175D3DCCD1}">
              <a14:hiddenFill xmlns:a14="http://schemas.microsoft.com/office/drawing/2010/main">
                <a:solidFill>
                  <a:srgbClr val="FFFFFF"/>
                </a:solidFill>
              </a14:hiddenFill>
            </a:ext>
          </a:extLst>
        </p:spPr>
      </p:pic>
      <p:sp>
        <p:nvSpPr>
          <p:cNvPr id="15" name="Textfeld 14">
            <a:extLst>
              <a:ext uri="{FF2B5EF4-FFF2-40B4-BE49-F238E27FC236}">
                <a16:creationId xmlns:a16="http://schemas.microsoft.com/office/drawing/2014/main" id="{71C77C6C-AFAA-0DDD-1C82-833419B41EF2}"/>
              </a:ext>
            </a:extLst>
          </p:cNvPr>
          <p:cNvSpPr txBox="1"/>
          <p:nvPr/>
        </p:nvSpPr>
        <p:spPr>
          <a:xfrm rot="16200000">
            <a:off x="6651736" y="3004696"/>
            <a:ext cx="3663037" cy="246221"/>
          </a:xfrm>
          <a:prstGeom prst="rect">
            <a:avLst/>
          </a:prstGeom>
          <a:noFill/>
        </p:spPr>
        <p:txBody>
          <a:bodyPr wrap="square" rtlCol="0">
            <a:spAutoFit/>
          </a:bodyPr>
          <a:lstStyle/>
          <a:p>
            <a:r>
              <a:rPr lang="de-DE" sz="1000" dirty="0"/>
              <a:t>Bill Kaulitz, 2008</a:t>
            </a:r>
          </a:p>
        </p:txBody>
      </p:sp>
    </p:spTree>
    <p:extLst>
      <p:ext uri="{BB962C8B-B14F-4D97-AF65-F5344CB8AC3E}">
        <p14:creationId xmlns:p14="http://schemas.microsoft.com/office/powerpoint/2010/main" val="1687623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863752" y="3726248"/>
            <a:ext cx="368296" cy="368296"/>
          </a:xfrm>
          <a:prstGeom prst="rect">
            <a:avLst/>
          </a:prstGeom>
        </p:spPr>
      </p:pic>
      <p:sp>
        <p:nvSpPr>
          <p:cNvPr id="6" name="Textfeld 5">
            <a:extLst>
              <a:ext uri="{FF2B5EF4-FFF2-40B4-BE49-F238E27FC236}">
                <a16:creationId xmlns:a16="http://schemas.microsoft.com/office/drawing/2014/main" id="{E3DFAA23-0FB3-B7FC-4AE4-DF49F72CBC9D}"/>
              </a:ext>
            </a:extLst>
          </p:cNvPr>
          <p:cNvSpPr txBox="1"/>
          <p:nvPr/>
        </p:nvSpPr>
        <p:spPr>
          <a:xfrm>
            <a:off x="1795731" y="1888283"/>
            <a:ext cx="2755392" cy="1815882"/>
          </a:xfrm>
          <a:prstGeom prst="rect">
            <a:avLst/>
          </a:prstGeom>
          <a:noFill/>
        </p:spPr>
        <p:txBody>
          <a:bodyPr wrap="square" rtlCol="0">
            <a:spAutoFit/>
          </a:bodyPr>
          <a:lstStyle/>
          <a:p>
            <a:r>
              <a:rPr lang="de-DE" sz="1400" b="1" dirty="0"/>
              <a:t>Ca. 150 v. Chr.</a:t>
            </a:r>
          </a:p>
          <a:p>
            <a:endParaRPr lang="de-DE" sz="1400" b="1" dirty="0"/>
          </a:p>
          <a:p>
            <a:r>
              <a:rPr lang="de-DE" sz="1400" dirty="0"/>
              <a:t>Es wird berichtet, dass gleichgeschlechtliche Sexualakte unter Soldaten der römischen Armee durch eine Prügelstrafe geahndet wurde, welche oft im Tod endete.</a:t>
            </a:r>
          </a:p>
        </p:txBody>
      </p:sp>
      <p:sp>
        <p:nvSpPr>
          <p:cNvPr id="7" name="Textfeld 6">
            <a:extLst>
              <a:ext uri="{FF2B5EF4-FFF2-40B4-BE49-F238E27FC236}">
                <a16:creationId xmlns:a16="http://schemas.microsoft.com/office/drawing/2014/main" id="{68BCD595-B0EB-96ED-C809-EDB033E30D15}"/>
              </a:ext>
            </a:extLst>
          </p:cNvPr>
          <p:cNvSpPr txBox="1"/>
          <p:nvPr/>
        </p:nvSpPr>
        <p:spPr>
          <a:xfrm>
            <a:off x="838199" y="4183556"/>
            <a:ext cx="2755392" cy="2246769"/>
          </a:xfrm>
          <a:prstGeom prst="rect">
            <a:avLst/>
          </a:prstGeom>
          <a:noFill/>
        </p:spPr>
        <p:txBody>
          <a:bodyPr wrap="square" rtlCol="0">
            <a:spAutoFit/>
          </a:bodyPr>
          <a:lstStyle/>
          <a:p>
            <a:r>
              <a:rPr lang="de-DE" sz="1400" b="1" dirty="0"/>
              <a:t>Ca. 200 v. Chr.</a:t>
            </a:r>
          </a:p>
          <a:p>
            <a:endParaRPr lang="de-DE" sz="1400" b="1" dirty="0"/>
          </a:p>
          <a:p>
            <a:r>
              <a:rPr lang="de-DE" sz="1400" dirty="0"/>
              <a:t>Im indischen Epos </a:t>
            </a:r>
            <a:r>
              <a:rPr lang="de-DE" sz="1400" dirty="0" err="1"/>
              <a:t>Ramayana</a:t>
            </a:r>
            <a:r>
              <a:rPr lang="de-DE" sz="1400" dirty="0"/>
              <a:t> wird eine weibliche homoerotische Beziehung beschrieben. Im Padma </a:t>
            </a:r>
            <a:r>
              <a:rPr lang="de-DE" sz="1400" dirty="0" err="1"/>
              <a:t>Purana</a:t>
            </a:r>
            <a:r>
              <a:rPr lang="de-DE" sz="1400" dirty="0"/>
              <a:t> wird das „dritte Geschlecht“ beschrieben, ebenso der erfüllte Wunsch eines Mannes, als Frau zu leben.</a:t>
            </a:r>
          </a:p>
        </p:txBody>
      </p:sp>
      <p:sp>
        <p:nvSpPr>
          <p:cNvPr id="9" name="Textfeld 8">
            <a:extLst>
              <a:ext uri="{FF2B5EF4-FFF2-40B4-BE49-F238E27FC236}">
                <a16:creationId xmlns:a16="http://schemas.microsoft.com/office/drawing/2014/main" id="{AA1B4002-B4E7-DBCE-274B-CB1F30DD54A5}"/>
              </a:ext>
            </a:extLst>
          </p:cNvPr>
          <p:cNvSpPr txBox="1"/>
          <p:nvPr/>
        </p:nvSpPr>
        <p:spPr>
          <a:xfrm>
            <a:off x="3593591" y="4183556"/>
            <a:ext cx="2755392" cy="2246769"/>
          </a:xfrm>
          <a:prstGeom prst="rect">
            <a:avLst/>
          </a:prstGeom>
          <a:noFill/>
        </p:spPr>
        <p:txBody>
          <a:bodyPr wrap="square" rtlCol="0">
            <a:spAutoFit/>
          </a:bodyPr>
          <a:lstStyle/>
          <a:p>
            <a:r>
              <a:rPr lang="de-DE" sz="1400" b="1" dirty="0"/>
              <a:t>Ca. 50 v. Chr.</a:t>
            </a:r>
          </a:p>
          <a:p>
            <a:endParaRPr lang="de-DE" sz="1400" b="1" dirty="0"/>
          </a:p>
          <a:p>
            <a:r>
              <a:rPr lang="de-DE" sz="1400" dirty="0"/>
              <a:t>Der römische Dichter Catull schreibt erotische Gedichte. Er beschreibt eine Affäre zu einer Frau namens Lesbia – anschließend schriebt er acht Gedichte für seinen männlichen Liebhaber </a:t>
            </a:r>
            <a:r>
              <a:rPr lang="de-DE" sz="1400" dirty="0" err="1"/>
              <a:t>Iuventius</a:t>
            </a:r>
            <a:r>
              <a:rPr lang="de-DE" sz="1400" dirty="0"/>
              <a:t>.</a:t>
            </a:r>
          </a:p>
        </p:txBody>
      </p:sp>
      <p:sp>
        <p:nvSpPr>
          <p:cNvPr id="10" name="Textfeld 9">
            <a:extLst>
              <a:ext uri="{FF2B5EF4-FFF2-40B4-BE49-F238E27FC236}">
                <a16:creationId xmlns:a16="http://schemas.microsoft.com/office/drawing/2014/main" id="{F2CC1993-B8EE-D5A9-1791-F22933DBADD3}"/>
              </a:ext>
            </a:extLst>
          </p:cNvPr>
          <p:cNvSpPr txBox="1"/>
          <p:nvPr/>
        </p:nvSpPr>
        <p:spPr>
          <a:xfrm>
            <a:off x="4718304" y="1079598"/>
            <a:ext cx="2755392" cy="2677656"/>
          </a:xfrm>
          <a:prstGeom prst="rect">
            <a:avLst/>
          </a:prstGeom>
          <a:noFill/>
        </p:spPr>
        <p:txBody>
          <a:bodyPr wrap="square" rtlCol="0">
            <a:spAutoFit/>
          </a:bodyPr>
          <a:lstStyle/>
          <a:p>
            <a:r>
              <a:rPr lang="de-DE" sz="1400" b="1" dirty="0"/>
              <a:t>Ca. 30 v. Chr.</a:t>
            </a:r>
          </a:p>
          <a:p>
            <a:endParaRPr lang="de-DE" sz="1400" b="1" dirty="0"/>
          </a:p>
          <a:p>
            <a:r>
              <a:rPr lang="de-DE" sz="1400" dirty="0"/>
              <a:t>Die römischen Poeten Virgil und Horaz beschreiben die erotische Anziehungskraft beider Geschlechter. Ihre Geschichte um die unerfüllte Liebe des Schäfers </a:t>
            </a:r>
            <a:r>
              <a:rPr lang="de-DE" sz="1400" dirty="0" err="1"/>
              <a:t>Cordyon</a:t>
            </a:r>
            <a:r>
              <a:rPr lang="de-DE" sz="1400" dirty="0"/>
              <a:t> zu dem Sklavenjungen Alexis wird die bekannteste homoerotische Dichtung der römischen Antike.</a:t>
            </a:r>
          </a:p>
        </p:txBody>
      </p:sp>
      <p:sp>
        <p:nvSpPr>
          <p:cNvPr id="11" name="Textfeld 10">
            <a:extLst>
              <a:ext uri="{FF2B5EF4-FFF2-40B4-BE49-F238E27FC236}">
                <a16:creationId xmlns:a16="http://schemas.microsoft.com/office/drawing/2014/main" id="{8249BDE4-9617-9538-30E6-D705C7C2E7FB}"/>
              </a:ext>
            </a:extLst>
          </p:cNvPr>
          <p:cNvSpPr txBox="1"/>
          <p:nvPr/>
        </p:nvSpPr>
        <p:spPr>
          <a:xfrm>
            <a:off x="6348983" y="4183556"/>
            <a:ext cx="2026921" cy="1815882"/>
          </a:xfrm>
          <a:prstGeom prst="rect">
            <a:avLst/>
          </a:prstGeom>
          <a:noFill/>
        </p:spPr>
        <p:txBody>
          <a:bodyPr wrap="square" rtlCol="0">
            <a:spAutoFit/>
          </a:bodyPr>
          <a:lstStyle/>
          <a:p>
            <a:r>
              <a:rPr lang="de-DE" sz="1400" b="1" dirty="0"/>
              <a:t>Jahr 0</a:t>
            </a:r>
          </a:p>
          <a:p>
            <a:endParaRPr lang="de-DE" sz="1400" b="1" dirty="0"/>
          </a:p>
          <a:p>
            <a:r>
              <a:rPr lang="de-DE" sz="1400" dirty="0"/>
              <a:t>Jesus wird geboren. Das hat einige Menschen glücklich, andere unglücklich gemacht. Man streitet sich heute noch. </a:t>
            </a:r>
          </a:p>
        </p:txBody>
      </p:sp>
      <p:sp>
        <p:nvSpPr>
          <p:cNvPr id="12" name="Textfeld 11">
            <a:extLst>
              <a:ext uri="{FF2B5EF4-FFF2-40B4-BE49-F238E27FC236}">
                <a16:creationId xmlns:a16="http://schemas.microsoft.com/office/drawing/2014/main" id="{EEE32C93-96D3-42B5-6F2A-7749F937EAE3}"/>
              </a:ext>
            </a:extLst>
          </p:cNvPr>
          <p:cNvSpPr txBox="1"/>
          <p:nvPr/>
        </p:nvSpPr>
        <p:spPr>
          <a:xfrm>
            <a:off x="7694419" y="1479479"/>
            <a:ext cx="2755392" cy="2246769"/>
          </a:xfrm>
          <a:prstGeom prst="rect">
            <a:avLst/>
          </a:prstGeom>
          <a:noFill/>
        </p:spPr>
        <p:txBody>
          <a:bodyPr wrap="square" rtlCol="0">
            <a:spAutoFit/>
          </a:bodyPr>
          <a:lstStyle/>
          <a:p>
            <a:r>
              <a:rPr lang="de-DE" sz="1400" b="1" dirty="0"/>
              <a:t>Ca. 1 n. Chr.</a:t>
            </a:r>
          </a:p>
          <a:p>
            <a:endParaRPr lang="de-DE" sz="1400" b="1" dirty="0"/>
          </a:p>
          <a:p>
            <a:r>
              <a:rPr lang="de-DE" sz="1400" dirty="0"/>
              <a:t>Der chinesische Kaiser Ai Di aus der Han-Dynastie weiß nichts von Jesus. Stattdessen stirbt er. Auf dem Sterbebett ernennt er seinen Liebhaber Dong Xian zum Nachfolger – dieser bringt sich kurz darauf jedoch aus Liebeskummer um.</a:t>
            </a:r>
          </a:p>
        </p:txBody>
      </p:sp>
      <p:sp>
        <p:nvSpPr>
          <p:cNvPr id="13" name="Textfeld 12">
            <a:extLst>
              <a:ext uri="{FF2B5EF4-FFF2-40B4-BE49-F238E27FC236}">
                <a16:creationId xmlns:a16="http://schemas.microsoft.com/office/drawing/2014/main" id="{48D9E79A-8E27-CBFA-975A-409C7A3879A0}"/>
              </a:ext>
            </a:extLst>
          </p:cNvPr>
          <p:cNvSpPr txBox="1"/>
          <p:nvPr/>
        </p:nvSpPr>
        <p:spPr>
          <a:xfrm>
            <a:off x="8598411" y="4183556"/>
            <a:ext cx="3029708" cy="2246769"/>
          </a:xfrm>
          <a:prstGeom prst="rect">
            <a:avLst/>
          </a:prstGeom>
          <a:noFill/>
        </p:spPr>
        <p:txBody>
          <a:bodyPr wrap="square" rtlCol="0">
            <a:spAutoFit/>
          </a:bodyPr>
          <a:lstStyle/>
          <a:p>
            <a:r>
              <a:rPr lang="de-DE" sz="1400" b="1" dirty="0"/>
              <a:t>Ca. 40 n. Chr.</a:t>
            </a:r>
          </a:p>
          <a:p>
            <a:endParaRPr lang="de-DE" sz="1400" b="1" dirty="0"/>
          </a:p>
          <a:p>
            <a:r>
              <a:rPr lang="de-DE" sz="1400" dirty="0"/>
              <a:t>Der hellenistisch-jüdische Philosoph </a:t>
            </a:r>
            <a:r>
              <a:rPr lang="de-DE" sz="1400" dirty="0" err="1"/>
              <a:t>Philon</a:t>
            </a:r>
            <a:r>
              <a:rPr lang="de-DE" sz="1400" dirty="0"/>
              <a:t> von Alexandria ist einer der ersten, der non-reproduktive sexuelle Praktiken, insbesondere homosexuelle Männer, verdammt. Männer, die sich feminin verhalten oder kleiden seien zu bestrafen,</a:t>
            </a:r>
          </a:p>
        </p:txBody>
      </p:sp>
      <p:pic>
        <p:nvPicPr>
          <p:cNvPr id="14" name="Grafik 13" descr="Ein Bild, das Grafiken, Kreis, Symbol, Schrift enthält.&#10;&#10;Automatisch generierte Beschreibung">
            <a:extLst>
              <a:ext uri="{FF2B5EF4-FFF2-40B4-BE49-F238E27FC236}">
                <a16:creationId xmlns:a16="http://schemas.microsoft.com/office/drawing/2014/main" id="{C72E5358-C243-F071-CE13-910B913B8D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43872" y="3726248"/>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B15160F1-BA00-175C-C152-C33D31A97A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992061" y="3726248"/>
            <a:ext cx="368296" cy="368296"/>
          </a:xfrm>
          <a:prstGeom prst="rect">
            <a:avLst/>
          </a:prstGeom>
        </p:spPr>
      </p:pic>
      <p:pic>
        <p:nvPicPr>
          <p:cNvPr id="16" name="Grafik 15" descr="Ein Bild, das Grafiken, Kreis, Symbol, Schrift enthält.&#10;&#10;Automatisch generierte Beschreibung">
            <a:extLst>
              <a:ext uri="{FF2B5EF4-FFF2-40B4-BE49-F238E27FC236}">
                <a16:creationId xmlns:a16="http://schemas.microsoft.com/office/drawing/2014/main" id="{488752F5-F95B-97D0-5484-74E3243496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908702" y="3726248"/>
            <a:ext cx="368296" cy="368296"/>
          </a:xfrm>
          <a:prstGeom prst="rect">
            <a:avLst/>
          </a:prstGeom>
        </p:spPr>
      </p:pic>
      <p:pic>
        <p:nvPicPr>
          <p:cNvPr id="17" name="Grafik 16" descr="Ein Bild, das Grafiken, Kreis, Symbol, Schrift enthält.&#10;&#10;Automatisch generierte Beschreibung">
            <a:extLst>
              <a:ext uri="{FF2B5EF4-FFF2-40B4-BE49-F238E27FC236}">
                <a16:creationId xmlns:a16="http://schemas.microsoft.com/office/drawing/2014/main" id="{B4EA67B4-8179-5BE6-8765-5A15338554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135560" y="3726248"/>
            <a:ext cx="368296" cy="368296"/>
          </a:xfrm>
          <a:prstGeom prst="rect">
            <a:avLst/>
          </a:prstGeom>
        </p:spPr>
      </p:pic>
      <p:pic>
        <p:nvPicPr>
          <p:cNvPr id="18" name="Grafik 17" descr="Ein Bild, das Grafiken, Kreis, Symbol, Schrift enthält.&#10;&#10;Automatisch generierte Beschreibung">
            <a:extLst>
              <a:ext uri="{FF2B5EF4-FFF2-40B4-BE49-F238E27FC236}">
                <a16:creationId xmlns:a16="http://schemas.microsoft.com/office/drawing/2014/main" id="{77238E82-1CB7-A801-C544-E0ED891774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255097" y="3726248"/>
            <a:ext cx="368296" cy="368296"/>
          </a:xfrm>
          <a:prstGeom prst="rect">
            <a:avLst/>
          </a:prstGeom>
        </p:spPr>
      </p:pic>
      <p:pic>
        <p:nvPicPr>
          <p:cNvPr id="20" name="Grafik 19" descr="Ein Bild, das Clipart, Säugetier enthält.&#10;&#10;Automatisch generierte Beschreibung">
            <a:extLst>
              <a:ext uri="{FF2B5EF4-FFF2-40B4-BE49-F238E27FC236}">
                <a16:creationId xmlns:a16="http://schemas.microsoft.com/office/drawing/2014/main" id="{97D90BA6-D683-0E41-1474-9D662D3DBC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15920" y="3693290"/>
            <a:ext cx="406656" cy="406656"/>
          </a:xfrm>
          <a:prstGeom prst="rect">
            <a:avLst/>
          </a:prstGeom>
        </p:spPr>
      </p:pic>
      <p:sp>
        <p:nvSpPr>
          <p:cNvPr id="4" name="Foliennummernplatzhalter 3">
            <a:extLst>
              <a:ext uri="{FF2B5EF4-FFF2-40B4-BE49-F238E27FC236}">
                <a16:creationId xmlns:a16="http://schemas.microsoft.com/office/drawing/2014/main" id="{E0B642DB-F3FB-6F80-A798-C319CE3A3E18}"/>
              </a:ext>
            </a:extLst>
          </p:cNvPr>
          <p:cNvSpPr>
            <a:spLocks noGrp="1"/>
          </p:cNvSpPr>
          <p:nvPr>
            <p:ph type="sldNum" sz="quarter" idx="12"/>
          </p:nvPr>
        </p:nvSpPr>
        <p:spPr/>
        <p:txBody>
          <a:bodyPr/>
          <a:lstStyle/>
          <a:p>
            <a:fld id="{F8611F37-E403-4212-8973-081E8AB0D430}" type="slidenum">
              <a:rPr lang="de-DE" smtClean="0"/>
              <a:t>5</a:t>
            </a:fld>
            <a:endParaRPr lang="de-DE"/>
          </a:p>
        </p:txBody>
      </p:sp>
    </p:spTree>
    <p:extLst>
      <p:ext uri="{BB962C8B-B14F-4D97-AF65-F5344CB8AC3E}">
        <p14:creationId xmlns:p14="http://schemas.microsoft.com/office/powerpoint/2010/main" val="418388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015736" y="3726248"/>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838199" y="1314012"/>
            <a:ext cx="2755392" cy="2462213"/>
          </a:xfrm>
          <a:prstGeom prst="rect">
            <a:avLst/>
          </a:prstGeom>
          <a:noFill/>
        </p:spPr>
        <p:txBody>
          <a:bodyPr wrap="square" rtlCol="0">
            <a:spAutoFit/>
          </a:bodyPr>
          <a:lstStyle/>
          <a:p>
            <a:r>
              <a:rPr lang="de-DE" sz="1400" b="1" dirty="0"/>
              <a:t>Ca. 54 n. Chr.</a:t>
            </a:r>
          </a:p>
          <a:p>
            <a:endParaRPr lang="de-DE" sz="1400" b="1" dirty="0"/>
          </a:p>
          <a:p>
            <a:r>
              <a:rPr lang="de-DE" sz="1400" dirty="0"/>
              <a:t>Nero wird römischer Kaiser. Er heiratet zwei Männer in offiziellen Zeremonien. Einem seiner Ehepartner werden dieselben Ehren zuteil, die einer kaiserlichen Gemahlin zugestanden hätten. Zeitgenössische Schriftsteller kritisieren dies.</a:t>
            </a:r>
          </a:p>
        </p:txBody>
      </p:sp>
      <p:sp>
        <p:nvSpPr>
          <p:cNvPr id="6" name="Textfeld 5">
            <a:extLst>
              <a:ext uri="{FF2B5EF4-FFF2-40B4-BE49-F238E27FC236}">
                <a16:creationId xmlns:a16="http://schemas.microsoft.com/office/drawing/2014/main" id="{CEBE8F9A-4FAB-C3FD-A981-2A865DB25E62}"/>
              </a:ext>
            </a:extLst>
          </p:cNvPr>
          <p:cNvSpPr txBox="1"/>
          <p:nvPr/>
        </p:nvSpPr>
        <p:spPr>
          <a:xfrm>
            <a:off x="1685457" y="4109009"/>
            <a:ext cx="3784512" cy="2246769"/>
          </a:xfrm>
          <a:prstGeom prst="rect">
            <a:avLst/>
          </a:prstGeom>
          <a:noFill/>
        </p:spPr>
        <p:txBody>
          <a:bodyPr wrap="square" rtlCol="0">
            <a:spAutoFit/>
          </a:bodyPr>
          <a:lstStyle/>
          <a:p>
            <a:r>
              <a:rPr lang="de-DE" sz="1400" b="1" dirty="0"/>
              <a:t>Ca. 91 n. Chr.</a:t>
            </a:r>
          </a:p>
          <a:p>
            <a:endParaRPr lang="de-DE" sz="1400" b="1" dirty="0"/>
          </a:p>
          <a:p>
            <a:r>
              <a:rPr lang="de-DE" sz="1400" dirty="0"/>
              <a:t>Der jüdische Historiker Flavius Josephus unterstützt die Verbreitung des Gedankens, dass die „gleichgeschlechtliche Unzucht“ die Sünde und damit Ursache für die biblische Zerstörung von Sodom und Gomorra sei. Dank seiner und anderer Schriften wird der Begriff der Sodomie für homosexuelle Handlungen eingeführt.</a:t>
            </a:r>
          </a:p>
        </p:txBody>
      </p:sp>
      <p:sp>
        <p:nvSpPr>
          <p:cNvPr id="7" name="Textfeld 6">
            <a:extLst>
              <a:ext uri="{FF2B5EF4-FFF2-40B4-BE49-F238E27FC236}">
                <a16:creationId xmlns:a16="http://schemas.microsoft.com/office/drawing/2014/main" id="{B8E301B9-4161-5EE5-9DD6-CA71CDB6BEC6}"/>
              </a:ext>
            </a:extLst>
          </p:cNvPr>
          <p:cNvSpPr txBox="1"/>
          <p:nvPr/>
        </p:nvSpPr>
        <p:spPr>
          <a:xfrm>
            <a:off x="3649300" y="687272"/>
            <a:ext cx="2904745" cy="3108543"/>
          </a:xfrm>
          <a:prstGeom prst="rect">
            <a:avLst/>
          </a:prstGeom>
          <a:noFill/>
        </p:spPr>
        <p:txBody>
          <a:bodyPr wrap="square" rtlCol="0">
            <a:spAutoFit/>
          </a:bodyPr>
          <a:lstStyle/>
          <a:p>
            <a:r>
              <a:rPr lang="de-DE" sz="1400" b="1" dirty="0"/>
              <a:t>Ca. 98 n. Chr.</a:t>
            </a:r>
          </a:p>
          <a:p>
            <a:endParaRPr lang="de-DE" sz="1400" b="1" dirty="0"/>
          </a:p>
          <a:p>
            <a:r>
              <a:rPr lang="de-DE" sz="1400" dirty="0"/>
              <a:t>Trajan</a:t>
            </a:r>
            <a:r>
              <a:rPr lang="de-DE" sz="1400" b="0" i="0" dirty="0">
                <a:solidFill>
                  <a:srgbClr val="202122"/>
                </a:solidFill>
                <a:effectLst/>
                <a:latin typeface="Arial" panose="020B0604020202020204" pitchFamily="34" charset="0"/>
              </a:rPr>
              <a:t>, </a:t>
            </a:r>
            <a:r>
              <a:rPr lang="de-DE" sz="1400" b="0" i="0" dirty="0">
                <a:solidFill>
                  <a:srgbClr val="202122"/>
                </a:solidFill>
                <a:effectLst/>
              </a:rPr>
              <a:t>einer der beliebtesten römischen Kaiser, beginnt seine Herrschaft. Trajan war bekannt für seine Homosexualität und seinen Hang zu jungen Männern. Der König von </a:t>
            </a:r>
            <a:r>
              <a:rPr lang="de-DE" sz="1400" b="0" i="0" dirty="0" err="1">
                <a:solidFill>
                  <a:srgbClr val="202122"/>
                </a:solidFill>
                <a:effectLst/>
              </a:rPr>
              <a:t>Edessa</a:t>
            </a:r>
            <a:r>
              <a:rPr lang="de-DE" sz="1400" b="0" i="0" dirty="0">
                <a:solidFill>
                  <a:srgbClr val="202122"/>
                </a:solidFill>
                <a:effectLst/>
              </a:rPr>
              <a:t>, </a:t>
            </a:r>
            <a:r>
              <a:rPr lang="de-DE" sz="1400" b="0" i="0" dirty="0" err="1">
                <a:solidFill>
                  <a:srgbClr val="202122"/>
                </a:solidFill>
                <a:effectLst/>
              </a:rPr>
              <a:t>Abgarus</a:t>
            </a:r>
            <a:r>
              <a:rPr lang="de-DE" sz="1400" b="0" i="0" dirty="0">
                <a:solidFill>
                  <a:srgbClr val="202122"/>
                </a:solidFill>
                <a:effectLst/>
              </a:rPr>
              <a:t>, nutzte dies zu seinem Vorteil und sandte, nachdem er sich einmal den Ärger Trajans zugezogen hatte, erfolgreich seinen gut aussehenden Sohn, um sich zu entschuldigen</a:t>
            </a:r>
            <a:endParaRPr lang="de-DE" sz="1400" dirty="0"/>
          </a:p>
        </p:txBody>
      </p:sp>
      <p:sp>
        <p:nvSpPr>
          <p:cNvPr id="11" name="Textfeld 10">
            <a:extLst>
              <a:ext uri="{FF2B5EF4-FFF2-40B4-BE49-F238E27FC236}">
                <a16:creationId xmlns:a16="http://schemas.microsoft.com/office/drawing/2014/main" id="{CD95F4D5-97F7-0FE8-A877-8A57E3D5D7ED}"/>
              </a:ext>
            </a:extLst>
          </p:cNvPr>
          <p:cNvSpPr txBox="1"/>
          <p:nvPr/>
        </p:nvSpPr>
        <p:spPr>
          <a:xfrm>
            <a:off x="5712797" y="4094544"/>
            <a:ext cx="5064931" cy="2246769"/>
          </a:xfrm>
          <a:prstGeom prst="rect">
            <a:avLst/>
          </a:prstGeom>
          <a:noFill/>
        </p:spPr>
        <p:txBody>
          <a:bodyPr wrap="square" rtlCol="0">
            <a:spAutoFit/>
          </a:bodyPr>
          <a:lstStyle/>
          <a:p>
            <a:r>
              <a:rPr lang="de-DE" sz="1400" b="1" dirty="0"/>
              <a:t>Ab 98 n. Chr.</a:t>
            </a:r>
          </a:p>
          <a:p>
            <a:endParaRPr lang="de-DE" sz="1400" b="1" dirty="0"/>
          </a:p>
          <a:p>
            <a:r>
              <a:rPr lang="de-DE" sz="1400" dirty="0"/>
              <a:t>Es wird über verschiedene Hinrichtungspraktiken östlich des Rheins und nördlich der Donau von germanischen Völkern berichtet. Feiglinge, Kampfunwillige und „körperlich schändliche“ seien durch Versenken im Moor bestraft worden. Darunter „Selbstverstümmler“, körperlich Behinderte und gleichgeschlechtlich Praktizierende. Es wird von einer systematischen Homosexuellenverfolgung der Germanen ausgegangen.</a:t>
            </a:r>
          </a:p>
        </p:txBody>
      </p:sp>
      <p:sp>
        <p:nvSpPr>
          <p:cNvPr id="12" name="Textfeld 11">
            <a:extLst>
              <a:ext uri="{FF2B5EF4-FFF2-40B4-BE49-F238E27FC236}">
                <a16:creationId xmlns:a16="http://schemas.microsoft.com/office/drawing/2014/main" id="{FE7A797C-5AAA-E89E-87A8-22B1A9C1DABE}"/>
              </a:ext>
            </a:extLst>
          </p:cNvPr>
          <p:cNvSpPr txBox="1"/>
          <p:nvPr/>
        </p:nvSpPr>
        <p:spPr>
          <a:xfrm>
            <a:off x="7680960" y="1124104"/>
            <a:ext cx="2755392" cy="2677656"/>
          </a:xfrm>
          <a:prstGeom prst="rect">
            <a:avLst/>
          </a:prstGeom>
          <a:noFill/>
        </p:spPr>
        <p:txBody>
          <a:bodyPr wrap="square" rtlCol="0">
            <a:spAutoFit/>
          </a:bodyPr>
          <a:lstStyle/>
          <a:p>
            <a:r>
              <a:rPr lang="de-DE" sz="1400" b="1" dirty="0"/>
              <a:t>Ca. 100 n. Chr.</a:t>
            </a:r>
          </a:p>
          <a:p>
            <a:endParaRPr lang="de-DE" sz="1400" b="1" dirty="0"/>
          </a:p>
          <a:p>
            <a:r>
              <a:rPr lang="de-DE" sz="1400" dirty="0"/>
              <a:t>Plutarch beschreibt in seinen griechischen Essays die Mann-Mann und Mann-Jünglings-Beziehungen berühmter Griechen und Römer sowie Frau-Frau-Beziehungen auf Sparta. Auch stellt er die fälschliche These auf, dass es keine gleichgeschlechtlichen Handlungen im Tierreich gäbe.</a:t>
            </a:r>
          </a:p>
        </p:txBody>
      </p:sp>
      <p:pic>
        <p:nvPicPr>
          <p:cNvPr id="13" name="Grafik 12" descr="Ein Bild, das Grafiken, Kreis, Symbol, Schrift enthält.&#10;&#10;Automatisch generierte Beschreibung">
            <a:extLst>
              <a:ext uri="{FF2B5EF4-FFF2-40B4-BE49-F238E27FC236}">
                <a16:creationId xmlns:a16="http://schemas.microsoft.com/office/drawing/2014/main" id="{66B9C732-08BC-1BEB-97DD-29D8EFCA0F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61114" y="3740713"/>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AF4E2DCB-7117-641F-55DA-CC889FE40F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007768" y="3740713"/>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982B7E68-D301-D218-8890-0F9D34E537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216484" y="3740713"/>
            <a:ext cx="368296" cy="368296"/>
          </a:xfrm>
          <a:prstGeom prst="rect">
            <a:avLst/>
          </a:prstGeom>
        </p:spPr>
      </p:pic>
      <p:pic>
        <p:nvPicPr>
          <p:cNvPr id="16" name="Grafik 15" descr="Ein Bild, das Grafiken, Kreis, Symbol, Schrift enthält.&#10;&#10;Automatisch generierte Beschreibung">
            <a:extLst>
              <a:ext uri="{FF2B5EF4-FFF2-40B4-BE49-F238E27FC236}">
                <a16:creationId xmlns:a16="http://schemas.microsoft.com/office/drawing/2014/main" id="{A74F76E4-A79C-2D87-C72B-BFD5E1038D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271464" y="3726248"/>
            <a:ext cx="368296" cy="368296"/>
          </a:xfrm>
          <a:prstGeom prst="rect">
            <a:avLst/>
          </a:prstGeom>
        </p:spPr>
      </p:pic>
      <p:sp>
        <p:nvSpPr>
          <p:cNvPr id="9" name="Foliennummernplatzhalter 8">
            <a:extLst>
              <a:ext uri="{FF2B5EF4-FFF2-40B4-BE49-F238E27FC236}">
                <a16:creationId xmlns:a16="http://schemas.microsoft.com/office/drawing/2014/main" id="{DD94F01D-22CF-669D-5CA2-976B1924DB6A}"/>
              </a:ext>
            </a:extLst>
          </p:cNvPr>
          <p:cNvSpPr>
            <a:spLocks noGrp="1"/>
          </p:cNvSpPr>
          <p:nvPr>
            <p:ph type="sldNum" sz="quarter" idx="12"/>
          </p:nvPr>
        </p:nvSpPr>
        <p:spPr/>
        <p:txBody>
          <a:bodyPr/>
          <a:lstStyle/>
          <a:p>
            <a:fld id="{F8611F37-E403-4212-8973-081E8AB0D430}" type="slidenum">
              <a:rPr lang="de-DE" smtClean="0"/>
              <a:t>6</a:t>
            </a:fld>
            <a:endParaRPr lang="de-DE"/>
          </a:p>
        </p:txBody>
      </p:sp>
    </p:spTree>
    <p:extLst>
      <p:ext uri="{BB962C8B-B14F-4D97-AF65-F5344CB8AC3E}">
        <p14:creationId xmlns:p14="http://schemas.microsoft.com/office/powerpoint/2010/main" val="3199507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798327" y="3732514"/>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1008887" y="1694923"/>
            <a:ext cx="2755392" cy="2031325"/>
          </a:xfrm>
          <a:prstGeom prst="rect">
            <a:avLst/>
          </a:prstGeom>
          <a:noFill/>
        </p:spPr>
        <p:txBody>
          <a:bodyPr wrap="square" rtlCol="0">
            <a:spAutoFit/>
          </a:bodyPr>
          <a:lstStyle/>
          <a:p>
            <a:r>
              <a:rPr lang="de-DE" sz="1400" b="1" dirty="0"/>
              <a:t>Oktober 130 n. Chr.</a:t>
            </a:r>
          </a:p>
          <a:p>
            <a:endParaRPr lang="de-DE" sz="1400" b="1" dirty="0"/>
          </a:p>
          <a:p>
            <a:r>
              <a:rPr lang="de-DE" sz="1400" dirty="0"/>
              <a:t>Der römische Kaiser Hadrian betrauert den Tod seines Liebhabers </a:t>
            </a:r>
            <a:r>
              <a:rPr lang="de-DE" sz="1400" dirty="0" err="1"/>
              <a:t>Antinoos</a:t>
            </a:r>
            <a:r>
              <a:rPr lang="de-DE" sz="1400" dirty="0"/>
              <a:t>. Etwa 100 gefundene Marmorbildnisse </a:t>
            </a:r>
            <a:r>
              <a:rPr lang="de-DE" sz="1400" dirty="0" err="1"/>
              <a:t>Antinoos</a:t>
            </a:r>
            <a:r>
              <a:rPr lang="de-DE" sz="1400" dirty="0"/>
              <a:t> zeigen den vom Kaiser angeordneten Kult zu seiner Vergöttlichung.</a:t>
            </a:r>
          </a:p>
        </p:txBody>
      </p:sp>
      <p:sp>
        <p:nvSpPr>
          <p:cNvPr id="7" name="Textfeld 6">
            <a:extLst>
              <a:ext uri="{FF2B5EF4-FFF2-40B4-BE49-F238E27FC236}">
                <a16:creationId xmlns:a16="http://schemas.microsoft.com/office/drawing/2014/main" id="{2364AA0A-CE4E-0604-0412-0DFB7028984D}"/>
              </a:ext>
            </a:extLst>
          </p:cNvPr>
          <p:cNvSpPr txBox="1"/>
          <p:nvPr/>
        </p:nvSpPr>
        <p:spPr>
          <a:xfrm>
            <a:off x="5469969" y="4197698"/>
            <a:ext cx="2755392" cy="2246769"/>
          </a:xfrm>
          <a:prstGeom prst="rect">
            <a:avLst/>
          </a:prstGeom>
          <a:noFill/>
        </p:spPr>
        <p:txBody>
          <a:bodyPr wrap="square" rtlCol="0">
            <a:spAutoFit/>
          </a:bodyPr>
          <a:lstStyle/>
          <a:p>
            <a:r>
              <a:rPr lang="de-DE" sz="1400" b="1" dirty="0"/>
              <a:t>249 n. Chr.</a:t>
            </a:r>
          </a:p>
          <a:p>
            <a:endParaRPr lang="de-DE" sz="1400" b="1" dirty="0"/>
          </a:p>
          <a:p>
            <a:r>
              <a:rPr lang="de-DE" sz="1400" dirty="0"/>
              <a:t>Der römische Kaiser Philip versucht, die männliche Prostitution im römischen Reich zu verbieten; das Gesetz wird jedoch weitgehend ignoriert. Stattdessen wird männliche Prostitution einfach besteuert.</a:t>
            </a:r>
          </a:p>
        </p:txBody>
      </p:sp>
      <p:sp>
        <p:nvSpPr>
          <p:cNvPr id="9" name="Textfeld 8">
            <a:extLst>
              <a:ext uri="{FF2B5EF4-FFF2-40B4-BE49-F238E27FC236}">
                <a16:creationId xmlns:a16="http://schemas.microsoft.com/office/drawing/2014/main" id="{E6190449-241F-6409-604E-5C43F7209D0B}"/>
              </a:ext>
            </a:extLst>
          </p:cNvPr>
          <p:cNvSpPr txBox="1"/>
          <p:nvPr/>
        </p:nvSpPr>
        <p:spPr>
          <a:xfrm>
            <a:off x="4038600" y="1048592"/>
            <a:ext cx="2755392" cy="2677656"/>
          </a:xfrm>
          <a:prstGeom prst="rect">
            <a:avLst/>
          </a:prstGeom>
          <a:noFill/>
        </p:spPr>
        <p:txBody>
          <a:bodyPr wrap="square" rtlCol="0">
            <a:spAutoFit/>
          </a:bodyPr>
          <a:lstStyle/>
          <a:p>
            <a:r>
              <a:rPr lang="de-DE" sz="1400" b="1" dirty="0"/>
              <a:t>193 n. Chr.</a:t>
            </a:r>
          </a:p>
          <a:p>
            <a:endParaRPr lang="de-DE" sz="1400" b="1" dirty="0"/>
          </a:p>
          <a:p>
            <a:r>
              <a:rPr lang="de-DE" sz="1400" dirty="0"/>
              <a:t>In Palästina stellt der Rabbi Jehuda ha-Nasi die </a:t>
            </a:r>
            <a:r>
              <a:rPr lang="de-DE" sz="1400" dirty="0" err="1"/>
              <a:t>Mishna</a:t>
            </a:r>
            <a:r>
              <a:rPr lang="de-DE" sz="1400" dirty="0"/>
              <a:t> als Ergebnis langer </a:t>
            </a:r>
            <a:r>
              <a:rPr lang="de-DE" sz="1400" dirty="0" err="1"/>
              <a:t>religiongesetzlicher</a:t>
            </a:r>
            <a:r>
              <a:rPr lang="de-DE" sz="1400" dirty="0"/>
              <a:t> Diskussion vor: Mann-männlicher Verkehr sei mit Steinigung zu strafen. Gleichzeitig berichten chinesische Geschichtsbücher von lesbischen Beziehungen bei Hofe.</a:t>
            </a:r>
          </a:p>
        </p:txBody>
      </p:sp>
      <p:sp>
        <p:nvSpPr>
          <p:cNvPr id="10" name="Textfeld 9">
            <a:extLst>
              <a:ext uri="{FF2B5EF4-FFF2-40B4-BE49-F238E27FC236}">
                <a16:creationId xmlns:a16="http://schemas.microsoft.com/office/drawing/2014/main" id="{48E124BB-5E6E-2FCD-5F82-D15805C3165D}"/>
              </a:ext>
            </a:extLst>
          </p:cNvPr>
          <p:cNvSpPr txBox="1"/>
          <p:nvPr/>
        </p:nvSpPr>
        <p:spPr>
          <a:xfrm>
            <a:off x="2060358" y="4197698"/>
            <a:ext cx="3041315" cy="2246769"/>
          </a:xfrm>
          <a:prstGeom prst="rect">
            <a:avLst/>
          </a:prstGeom>
          <a:noFill/>
        </p:spPr>
        <p:txBody>
          <a:bodyPr wrap="square" rtlCol="0">
            <a:spAutoFit/>
          </a:bodyPr>
          <a:lstStyle/>
          <a:p>
            <a:r>
              <a:rPr lang="de-DE" sz="1400" b="1" dirty="0"/>
              <a:t>Ca. 150 – 160 n. Chr.</a:t>
            </a:r>
          </a:p>
          <a:p>
            <a:endParaRPr lang="de-DE" sz="1400" b="1" dirty="0"/>
          </a:p>
          <a:p>
            <a:r>
              <a:rPr lang="de-DE" sz="1400" dirty="0"/>
              <a:t>Der römische </a:t>
            </a:r>
            <a:r>
              <a:rPr lang="de-DE" sz="1400" dirty="0" err="1"/>
              <a:t>Artemidorus</a:t>
            </a:r>
            <a:r>
              <a:rPr lang="de-DE" sz="1400" dirty="0"/>
              <a:t> </a:t>
            </a:r>
            <a:r>
              <a:rPr lang="de-DE" sz="1400" dirty="0" err="1"/>
              <a:t>Daldianus</a:t>
            </a:r>
            <a:r>
              <a:rPr lang="de-DE" sz="1400" dirty="0"/>
              <a:t> interpretiert sexuelle Akte unter Männern als natürlich, während die unter Frauen als unnatürlich galten. Gleichzeitig beschreibt der griechische Lukian das homoerotische Erleben von Frauen in der Antike.</a:t>
            </a:r>
          </a:p>
        </p:txBody>
      </p:sp>
      <p:sp>
        <p:nvSpPr>
          <p:cNvPr id="11" name="Textfeld 10">
            <a:extLst>
              <a:ext uri="{FF2B5EF4-FFF2-40B4-BE49-F238E27FC236}">
                <a16:creationId xmlns:a16="http://schemas.microsoft.com/office/drawing/2014/main" id="{D430AD6F-E0A7-C664-652A-40CAD8D89DE3}"/>
              </a:ext>
            </a:extLst>
          </p:cNvPr>
          <p:cNvSpPr txBox="1"/>
          <p:nvPr/>
        </p:nvSpPr>
        <p:spPr>
          <a:xfrm>
            <a:off x="7068313" y="1694923"/>
            <a:ext cx="2755392" cy="2031325"/>
          </a:xfrm>
          <a:prstGeom prst="rect">
            <a:avLst/>
          </a:prstGeom>
          <a:noFill/>
        </p:spPr>
        <p:txBody>
          <a:bodyPr wrap="square" rtlCol="0">
            <a:spAutoFit/>
          </a:bodyPr>
          <a:lstStyle/>
          <a:p>
            <a:r>
              <a:rPr lang="de-DE" sz="1400" b="1" dirty="0"/>
              <a:t>275 n. Chr.</a:t>
            </a:r>
          </a:p>
          <a:p>
            <a:endParaRPr lang="de-DE" sz="1400" b="1" dirty="0"/>
          </a:p>
          <a:p>
            <a:r>
              <a:rPr lang="de-DE" sz="1400" dirty="0"/>
              <a:t>Im China der westlichen Jin-Dynastie ist es üblich, neben der einzigen reproduktiven heterosexuellen Beziehung auch eine weitere homoerotische Beziehung zu führen.</a:t>
            </a:r>
          </a:p>
        </p:txBody>
      </p:sp>
      <p:sp>
        <p:nvSpPr>
          <p:cNvPr id="12" name="Textfeld 11">
            <a:extLst>
              <a:ext uri="{FF2B5EF4-FFF2-40B4-BE49-F238E27FC236}">
                <a16:creationId xmlns:a16="http://schemas.microsoft.com/office/drawing/2014/main" id="{6773B749-F7D5-2DDA-6E3C-7F6E5EE73B3D}"/>
              </a:ext>
            </a:extLst>
          </p:cNvPr>
          <p:cNvSpPr txBox="1"/>
          <p:nvPr/>
        </p:nvSpPr>
        <p:spPr>
          <a:xfrm>
            <a:off x="8446009" y="4197698"/>
            <a:ext cx="2755392" cy="1815882"/>
          </a:xfrm>
          <a:prstGeom prst="rect">
            <a:avLst/>
          </a:prstGeom>
          <a:noFill/>
        </p:spPr>
        <p:txBody>
          <a:bodyPr wrap="square" rtlCol="0">
            <a:spAutoFit/>
          </a:bodyPr>
          <a:lstStyle/>
          <a:p>
            <a:r>
              <a:rPr lang="de-DE" sz="1400" b="1" dirty="0"/>
              <a:t>314 n. Chr.</a:t>
            </a:r>
          </a:p>
          <a:p>
            <a:endParaRPr lang="de-DE" sz="1400" b="1" dirty="0"/>
          </a:p>
          <a:p>
            <a:r>
              <a:rPr lang="de-DE" sz="1400" dirty="0"/>
              <a:t>Das Konzil von </a:t>
            </a:r>
            <a:r>
              <a:rPr lang="de-DE" sz="1400" dirty="0" err="1"/>
              <a:t>Ancyra</a:t>
            </a:r>
            <a:r>
              <a:rPr lang="de-DE" sz="1400" dirty="0"/>
              <a:t> (Ankara, Türkei) stellt Unzucht, „sexuelle Sünden“ sowie sexuelle Handlungen unter Männern unter die Strafe der Exkommunikation.</a:t>
            </a:r>
          </a:p>
        </p:txBody>
      </p:sp>
      <p:pic>
        <p:nvPicPr>
          <p:cNvPr id="13" name="Grafik 12" descr="Ein Bild, das Grafiken, Kreis, Symbol, Schrift enthält.&#10;&#10;Automatisch generierte Beschreibung">
            <a:extLst>
              <a:ext uri="{FF2B5EF4-FFF2-40B4-BE49-F238E27FC236}">
                <a16:creationId xmlns:a16="http://schemas.microsoft.com/office/drawing/2014/main" id="{DE1FB496-5CE5-FCD4-7ACB-4235E7DB3B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332277" y="3720749"/>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1A7F9D0C-6E92-22AD-24D8-B6F7B60A64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947052" y="3720749"/>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9D8D7D78-23D7-DCBC-FE2A-8B7053BB01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367700" y="3709552"/>
            <a:ext cx="368296" cy="368296"/>
          </a:xfrm>
          <a:prstGeom prst="rect">
            <a:avLst/>
          </a:prstGeom>
        </p:spPr>
      </p:pic>
      <p:pic>
        <p:nvPicPr>
          <p:cNvPr id="16" name="Grafik 15" descr="Ein Bild, das Grafiken, Kreis, Symbol, Schrift enthält.&#10;&#10;Automatisch generierte Beschreibung">
            <a:extLst>
              <a:ext uri="{FF2B5EF4-FFF2-40B4-BE49-F238E27FC236}">
                <a16:creationId xmlns:a16="http://schemas.microsoft.com/office/drawing/2014/main" id="{4EF3C127-50E9-CC4B-AEFC-52DDD1E116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631360" y="3726248"/>
            <a:ext cx="368296" cy="368296"/>
          </a:xfrm>
          <a:prstGeom prst="rect">
            <a:avLst/>
          </a:prstGeom>
        </p:spPr>
      </p:pic>
      <p:pic>
        <p:nvPicPr>
          <p:cNvPr id="17" name="Grafik 16" descr="Ein Bild, das Grafiken, Kreis, Symbol, Schrift enthält.&#10;&#10;Automatisch generierte Beschreibung">
            <a:extLst>
              <a:ext uri="{FF2B5EF4-FFF2-40B4-BE49-F238E27FC236}">
                <a16:creationId xmlns:a16="http://schemas.microsoft.com/office/drawing/2014/main" id="{6AB64CF2-040D-FB79-5BD4-31B86FFF17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43472" y="3720749"/>
            <a:ext cx="368296" cy="368296"/>
          </a:xfrm>
          <a:prstGeom prst="rect">
            <a:avLst/>
          </a:prstGeom>
        </p:spPr>
      </p:pic>
      <p:sp>
        <p:nvSpPr>
          <p:cNvPr id="6" name="Foliennummernplatzhalter 5">
            <a:extLst>
              <a:ext uri="{FF2B5EF4-FFF2-40B4-BE49-F238E27FC236}">
                <a16:creationId xmlns:a16="http://schemas.microsoft.com/office/drawing/2014/main" id="{DDC47D6A-0E9D-7AAD-5C5C-5F27C715B5E4}"/>
              </a:ext>
            </a:extLst>
          </p:cNvPr>
          <p:cNvSpPr>
            <a:spLocks noGrp="1"/>
          </p:cNvSpPr>
          <p:nvPr>
            <p:ph type="sldNum" sz="quarter" idx="12"/>
          </p:nvPr>
        </p:nvSpPr>
        <p:spPr/>
        <p:txBody>
          <a:bodyPr/>
          <a:lstStyle/>
          <a:p>
            <a:fld id="{F8611F37-E403-4212-8973-081E8AB0D430}" type="slidenum">
              <a:rPr lang="de-DE" smtClean="0"/>
              <a:t>7</a:t>
            </a:fld>
            <a:endParaRPr lang="de-DE"/>
          </a:p>
        </p:txBody>
      </p:sp>
    </p:spTree>
    <p:extLst>
      <p:ext uri="{BB962C8B-B14F-4D97-AF65-F5344CB8AC3E}">
        <p14:creationId xmlns:p14="http://schemas.microsoft.com/office/powerpoint/2010/main" val="1762333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735960" y="3753116"/>
            <a:ext cx="368296" cy="368296"/>
          </a:xfrm>
          <a:prstGeom prst="rect">
            <a:avLst/>
          </a:prstGeom>
        </p:spPr>
      </p:pic>
      <p:sp>
        <p:nvSpPr>
          <p:cNvPr id="6" name="Textfeld 5">
            <a:extLst>
              <a:ext uri="{FF2B5EF4-FFF2-40B4-BE49-F238E27FC236}">
                <a16:creationId xmlns:a16="http://schemas.microsoft.com/office/drawing/2014/main" id="{9A21E879-0BD1-2027-C3FF-95333045263A}"/>
              </a:ext>
            </a:extLst>
          </p:cNvPr>
          <p:cNvSpPr txBox="1"/>
          <p:nvPr/>
        </p:nvSpPr>
        <p:spPr>
          <a:xfrm>
            <a:off x="7901564" y="4200488"/>
            <a:ext cx="3191253" cy="2031325"/>
          </a:xfrm>
          <a:prstGeom prst="rect">
            <a:avLst/>
          </a:prstGeom>
          <a:noFill/>
        </p:spPr>
        <p:txBody>
          <a:bodyPr wrap="square" rtlCol="0">
            <a:spAutoFit/>
          </a:bodyPr>
          <a:lstStyle/>
          <a:p>
            <a:r>
              <a:rPr lang="de-DE" sz="1400" b="1" dirty="0"/>
              <a:t>700 </a:t>
            </a:r>
          </a:p>
          <a:p>
            <a:endParaRPr lang="de-DE" sz="1400" b="1" dirty="0"/>
          </a:p>
          <a:p>
            <a:r>
              <a:rPr lang="de-DE" sz="1400" dirty="0"/>
              <a:t>Die Kriminalisierung von männlicher Homosexualität wird in Europa weiter vorangetrieben. Ab 700 wird auch weibliche Homosexualität aufgeführt. Das Strafmaß überschreitet nicht das von Ehebruch.</a:t>
            </a:r>
          </a:p>
        </p:txBody>
      </p:sp>
      <p:sp>
        <p:nvSpPr>
          <p:cNvPr id="7" name="Textfeld 6">
            <a:extLst>
              <a:ext uri="{FF2B5EF4-FFF2-40B4-BE49-F238E27FC236}">
                <a16:creationId xmlns:a16="http://schemas.microsoft.com/office/drawing/2014/main" id="{781B6F26-76EC-407C-24C7-0D5A7ED74AF5}"/>
              </a:ext>
            </a:extLst>
          </p:cNvPr>
          <p:cNvSpPr txBox="1"/>
          <p:nvPr/>
        </p:nvSpPr>
        <p:spPr>
          <a:xfrm>
            <a:off x="5615086" y="1610139"/>
            <a:ext cx="2755392" cy="2031325"/>
          </a:xfrm>
          <a:prstGeom prst="rect">
            <a:avLst/>
          </a:prstGeom>
          <a:noFill/>
        </p:spPr>
        <p:txBody>
          <a:bodyPr wrap="square" rtlCol="0">
            <a:spAutoFit/>
          </a:bodyPr>
          <a:lstStyle/>
          <a:p>
            <a:r>
              <a:rPr lang="de-DE" sz="1400" b="1" dirty="0"/>
              <a:t>506</a:t>
            </a:r>
          </a:p>
          <a:p>
            <a:endParaRPr lang="de-DE" sz="1400" b="1" dirty="0"/>
          </a:p>
          <a:p>
            <a:r>
              <a:rPr lang="de-DE" sz="1400" dirty="0"/>
              <a:t>Im frühmittelalterlichen westgotischen Spanien erlässt Alarich II. ein Gesetz, dass Sexualität zwischen Männern kriminalisiert. Außerhalb Spaniens ist sie weitgehend legal und akzeptiert.</a:t>
            </a:r>
          </a:p>
        </p:txBody>
      </p:sp>
      <p:sp>
        <p:nvSpPr>
          <p:cNvPr id="9" name="Textfeld 8">
            <a:extLst>
              <a:ext uri="{FF2B5EF4-FFF2-40B4-BE49-F238E27FC236}">
                <a16:creationId xmlns:a16="http://schemas.microsoft.com/office/drawing/2014/main" id="{B438FDE2-B5AA-CBE1-1AB1-F4D00FE8E2A8}"/>
              </a:ext>
            </a:extLst>
          </p:cNvPr>
          <p:cNvSpPr txBox="1"/>
          <p:nvPr/>
        </p:nvSpPr>
        <p:spPr>
          <a:xfrm>
            <a:off x="3908125" y="4281722"/>
            <a:ext cx="2755392" cy="1815882"/>
          </a:xfrm>
          <a:prstGeom prst="rect">
            <a:avLst/>
          </a:prstGeom>
          <a:noFill/>
        </p:spPr>
        <p:txBody>
          <a:bodyPr wrap="square" rtlCol="0">
            <a:spAutoFit/>
          </a:bodyPr>
          <a:lstStyle/>
          <a:p>
            <a:r>
              <a:rPr lang="de-DE" sz="1400" b="1" dirty="0"/>
              <a:t>400</a:t>
            </a:r>
          </a:p>
          <a:p>
            <a:endParaRPr lang="de-DE" sz="1400" b="1" dirty="0"/>
          </a:p>
          <a:p>
            <a:r>
              <a:rPr lang="de-DE" sz="1400" dirty="0"/>
              <a:t>Im Kama Sutra wird neben dem dritten Geschlecht, verschiedenen Typen Homosexueller, Transgender auch die lesbische Liebe im Harem beschrieben.</a:t>
            </a:r>
          </a:p>
        </p:txBody>
      </p:sp>
      <p:sp>
        <p:nvSpPr>
          <p:cNvPr id="10" name="Textfeld 9">
            <a:extLst>
              <a:ext uri="{FF2B5EF4-FFF2-40B4-BE49-F238E27FC236}">
                <a16:creationId xmlns:a16="http://schemas.microsoft.com/office/drawing/2014/main" id="{1BF3E9FD-679A-E590-782E-D7D18A376DA7}"/>
              </a:ext>
            </a:extLst>
          </p:cNvPr>
          <p:cNvSpPr txBox="1"/>
          <p:nvPr/>
        </p:nvSpPr>
        <p:spPr>
          <a:xfrm>
            <a:off x="2139697" y="1502418"/>
            <a:ext cx="2884087" cy="2246769"/>
          </a:xfrm>
          <a:prstGeom prst="rect">
            <a:avLst/>
          </a:prstGeom>
          <a:noFill/>
        </p:spPr>
        <p:txBody>
          <a:bodyPr wrap="square" rtlCol="0">
            <a:spAutoFit/>
          </a:bodyPr>
          <a:lstStyle/>
          <a:p>
            <a:r>
              <a:rPr lang="de-DE" sz="1400" b="1" dirty="0"/>
              <a:t>390</a:t>
            </a:r>
          </a:p>
          <a:p>
            <a:endParaRPr lang="de-DE" sz="1400" b="1" dirty="0"/>
          </a:p>
          <a:p>
            <a:r>
              <a:rPr lang="de-DE" sz="1400" dirty="0"/>
              <a:t>Kaiser Theodosius I. erlässt ein Gesetz gegen die Verbreitung der Feminisierung unter Männern – darauf steht eine öffentliche Verbrennung. Das Gesetz zielte auf transgeschlechtliche Personen und männliche Prostituierte ab.</a:t>
            </a:r>
          </a:p>
        </p:txBody>
      </p:sp>
      <p:sp>
        <p:nvSpPr>
          <p:cNvPr id="11" name="Textfeld 10">
            <a:extLst>
              <a:ext uri="{FF2B5EF4-FFF2-40B4-BE49-F238E27FC236}">
                <a16:creationId xmlns:a16="http://schemas.microsoft.com/office/drawing/2014/main" id="{DCD55D8B-8A2F-CDC9-725F-B121A02A4057}"/>
              </a:ext>
            </a:extLst>
          </p:cNvPr>
          <p:cNvSpPr txBox="1"/>
          <p:nvPr/>
        </p:nvSpPr>
        <p:spPr>
          <a:xfrm>
            <a:off x="838199" y="4281842"/>
            <a:ext cx="2755392" cy="2031325"/>
          </a:xfrm>
          <a:prstGeom prst="rect">
            <a:avLst/>
          </a:prstGeom>
          <a:noFill/>
        </p:spPr>
        <p:txBody>
          <a:bodyPr wrap="square" rtlCol="0">
            <a:spAutoFit/>
          </a:bodyPr>
          <a:lstStyle/>
          <a:p>
            <a:r>
              <a:rPr lang="de-DE" sz="1400" b="1" dirty="0"/>
              <a:t>342</a:t>
            </a:r>
          </a:p>
          <a:p>
            <a:endParaRPr lang="de-DE" sz="1400" b="1" dirty="0"/>
          </a:p>
          <a:p>
            <a:r>
              <a:rPr lang="de-DE" sz="1400" dirty="0"/>
              <a:t>Im römischen Reich wird männliche Prostitution konsequenter verboten, zusammen mit der Ehe zwischen Männern und sexuellen Akten unter Männern.</a:t>
            </a:r>
          </a:p>
        </p:txBody>
      </p:sp>
      <p:pic>
        <p:nvPicPr>
          <p:cNvPr id="12" name="Grafik 11" descr="Ein Bild, das Grafiken, Kreis, Symbol, Schrift enthält.&#10;&#10;Automatisch generierte Beschreibung">
            <a:extLst>
              <a:ext uri="{FF2B5EF4-FFF2-40B4-BE49-F238E27FC236}">
                <a16:creationId xmlns:a16="http://schemas.microsoft.com/office/drawing/2014/main" id="{3BAB0B02-6361-2AD7-6DBF-83AB7A247C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968208" y="3758449"/>
            <a:ext cx="368296" cy="368296"/>
          </a:xfrm>
          <a:prstGeom prst="rect">
            <a:avLst/>
          </a:prstGeom>
        </p:spPr>
      </p:pic>
      <p:pic>
        <p:nvPicPr>
          <p:cNvPr id="13" name="Grafik 12" descr="Ein Bild, das Grafiken, Kreis, Symbol, Schrift enthält.&#10;&#10;Automatisch generierte Beschreibung">
            <a:extLst>
              <a:ext uri="{FF2B5EF4-FFF2-40B4-BE49-F238E27FC236}">
                <a16:creationId xmlns:a16="http://schemas.microsoft.com/office/drawing/2014/main" id="{6BC862B1-CFDF-69E0-8626-4576411934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007768" y="3747770"/>
            <a:ext cx="368296" cy="368296"/>
          </a:xfrm>
          <a:prstGeom prst="rect">
            <a:avLst/>
          </a:prstGeom>
        </p:spPr>
      </p:pic>
      <p:pic>
        <p:nvPicPr>
          <p:cNvPr id="14" name="Grafik 13" descr="Ein Bild, das Grafiken, Kreis, Symbol, Schrift enthält.&#10;&#10;Automatisch generierte Beschreibung">
            <a:extLst>
              <a:ext uri="{FF2B5EF4-FFF2-40B4-BE49-F238E27FC236}">
                <a16:creationId xmlns:a16="http://schemas.microsoft.com/office/drawing/2014/main" id="{E8E85C92-4D8A-F201-4B6C-A872F94E4D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279576" y="3747396"/>
            <a:ext cx="368296" cy="368296"/>
          </a:xfrm>
          <a:prstGeom prst="rect">
            <a:avLst/>
          </a:prstGeom>
        </p:spPr>
      </p:pic>
      <p:pic>
        <p:nvPicPr>
          <p:cNvPr id="15" name="Grafik 14" descr="Ein Bild, das Grafiken, Kreis, Symbol, Schrift enthält.&#10;&#10;Automatisch generierte Beschreibung">
            <a:extLst>
              <a:ext uri="{FF2B5EF4-FFF2-40B4-BE49-F238E27FC236}">
                <a16:creationId xmlns:a16="http://schemas.microsoft.com/office/drawing/2014/main" id="{FAE10ED6-CE15-F838-D1F7-4FD303EE7E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11424" y="3747396"/>
            <a:ext cx="368296" cy="368296"/>
          </a:xfrm>
          <a:prstGeom prst="rect">
            <a:avLst/>
          </a:prstGeom>
        </p:spPr>
      </p:pic>
      <p:sp>
        <p:nvSpPr>
          <p:cNvPr id="4" name="Foliennummernplatzhalter 3">
            <a:extLst>
              <a:ext uri="{FF2B5EF4-FFF2-40B4-BE49-F238E27FC236}">
                <a16:creationId xmlns:a16="http://schemas.microsoft.com/office/drawing/2014/main" id="{6C0706B7-D0ED-682F-382F-9D5293272C9E}"/>
              </a:ext>
            </a:extLst>
          </p:cNvPr>
          <p:cNvSpPr>
            <a:spLocks noGrp="1"/>
          </p:cNvSpPr>
          <p:nvPr>
            <p:ph type="sldNum" sz="quarter" idx="12"/>
          </p:nvPr>
        </p:nvSpPr>
        <p:spPr/>
        <p:txBody>
          <a:bodyPr/>
          <a:lstStyle/>
          <a:p>
            <a:fld id="{F8611F37-E403-4212-8973-081E8AB0D430}" type="slidenum">
              <a:rPr lang="de-DE" smtClean="0"/>
              <a:t>8</a:t>
            </a:fld>
            <a:endParaRPr lang="de-DE"/>
          </a:p>
        </p:txBody>
      </p:sp>
    </p:spTree>
    <p:extLst>
      <p:ext uri="{BB962C8B-B14F-4D97-AF65-F5344CB8AC3E}">
        <p14:creationId xmlns:p14="http://schemas.microsoft.com/office/powerpoint/2010/main" val="4193168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889" y="652341"/>
            <a:ext cx="2637685" cy="528794"/>
          </a:xfrm>
        </p:spPr>
        <p:txBody>
          <a:bodyPr wrap="none"/>
          <a:lstStyle/>
          <a:p>
            <a:r>
              <a:rPr lang="de-DE" dirty="0"/>
              <a:t>Queer </a:t>
            </a:r>
            <a:r>
              <a:rPr lang="de-DE" dirty="0" err="1"/>
              <a:t>History</a:t>
            </a:r>
            <a:endParaRPr lang="de-DE" dirty="0"/>
          </a:p>
        </p:txBody>
      </p:sp>
      <p:sp>
        <p:nvSpPr>
          <p:cNvPr id="5" name="Fußzeilenplatzhalter 4"/>
          <p:cNvSpPr>
            <a:spLocks noGrp="1"/>
          </p:cNvSpPr>
          <p:nvPr>
            <p:ph type="ftr" sz="quarter" idx="11"/>
          </p:nvPr>
        </p:nvSpPr>
        <p:spPr/>
        <p:txBody>
          <a:bodyPr/>
          <a:lstStyle/>
          <a:p>
            <a:r>
              <a:rPr lang="de-DE" dirty="0"/>
              <a:t>BdP LV Hessen AK Rainbow</a:t>
            </a:r>
          </a:p>
        </p:txBody>
      </p:sp>
      <p:cxnSp>
        <p:nvCxnSpPr>
          <p:cNvPr id="8" name="Gerade Verbindung mit Pfeil 7">
            <a:extLst>
              <a:ext uri="{FF2B5EF4-FFF2-40B4-BE49-F238E27FC236}">
                <a16:creationId xmlns:a16="http://schemas.microsoft.com/office/drawing/2014/main" id="{DB76667D-0147-5803-0570-D807E1B367CE}"/>
              </a:ext>
            </a:extLst>
          </p:cNvPr>
          <p:cNvCxnSpPr>
            <a:cxnSpLocks/>
          </p:cNvCxnSpPr>
          <p:nvPr/>
        </p:nvCxnSpPr>
        <p:spPr>
          <a:xfrm>
            <a:off x="838199" y="3899354"/>
            <a:ext cx="10584000" cy="0"/>
          </a:xfrm>
          <a:prstGeom prst="straightConnector1">
            <a:avLst/>
          </a:prstGeom>
          <a:ln w="63500">
            <a:solidFill>
              <a:srgbClr val="124898"/>
            </a:solidFill>
            <a:tailEnd type="triangle"/>
          </a:ln>
          <a:effectLst>
            <a:outerShdw blurRad="50800" dist="38100" dir="5400000" algn="t"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 name="Grafik 2" descr="Ein Bild, das Grafiken, Kreis, Symbol, Schrift enthält.&#10;&#10;Automatisch generierte Beschreibung">
            <a:extLst>
              <a:ext uri="{FF2B5EF4-FFF2-40B4-BE49-F238E27FC236}">
                <a16:creationId xmlns:a16="http://schemas.microsoft.com/office/drawing/2014/main" id="{9864C7CC-797E-2461-AF04-1C9C5C908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427435" y="3753432"/>
            <a:ext cx="368296" cy="368296"/>
          </a:xfrm>
          <a:prstGeom prst="rect">
            <a:avLst/>
          </a:prstGeom>
        </p:spPr>
      </p:pic>
      <p:sp>
        <p:nvSpPr>
          <p:cNvPr id="4" name="Textfeld 3">
            <a:extLst>
              <a:ext uri="{FF2B5EF4-FFF2-40B4-BE49-F238E27FC236}">
                <a16:creationId xmlns:a16="http://schemas.microsoft.com/office/drawing/2014/main" id="{AD4A992F-E980-75A1-D382-B5421A453822}"/>
              </a:ext>
            </a:extLst>
          </p:cNvPr>
          <p:cNvSpPr txBox="1"/>
          <p:nvPr/>
        </p:nvSpPr>
        <p:spPr>
          <a:xfrm>
            <a:off x="935734" y="1506663"/>
            <a:ext cx="4441985" cy="2246769"/>
          </a:xfrm>
          <a:prstGeom prst="rect">
            <a:avLst/>
          </a:prstGeom>
          <a:noFill/>
        </p:spPr>
        <p:txBody>
          <a:bodyPr wrap="square" rtlCol="0">
            <a:spAutoFit/>
          </a:bodyPr>
          <a:lstStyle/>
          <a:p>
            <a:r>
              <a:rPr lang="de-DE" sz="1400" b="1" dirty="0"/>
              <a:t>Ca. 700 – 1000 n. Chr.</a:t>
            </a:r>
          </a:p>
          <a:p>
            <a:endParaRPr lang="de-DE" sz="1400" b="1" dirty="0"/>
          </a:p>
          <a:p>
            <a:r>
              <a:rPr lang="de-DE" sz="1400" dirty="0"/>
              <a:t>Es gibt einige Berichte von homoerotischer Dichtung, Liebe zwischen Mönchen und männliche Liebhaber von Königen. Es ist aber auch das dunkle Mittelalter und das Bildungsniveau sank erheblich – weniger schreibende Menschen und weniger Quellen. Daher gibt es jetzt ein paar Bilder, wie sich Menschen angezogen haben. Spoiler: Viele Männer in Kleidern.</a:t>
            </a:r>
          </a:p>
        </p:txBody>
      </p:sp>
      <p:pic>
        <p:nvPicPr>
          <p:cNvPr id="10242" name="Picture 2">
            <a:extLst>
              <a:ext uri="{FF2B5EF4-FFF2-40B4-BE49-F238E27FC236}">
                <a16:creationId xmlns:a16="http://schemas.microsoft.com/office/drawing/2014/main" id="{DA76D3CE-78EE-EE3B-197B-F4BF46713C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2276" y="4152803"/>
            <a:ext cx="142875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Darstellungen aus dem Wessobrunner Gebet (9. Jh.)">
            <a:extLst>
              <a:ext uri="{FF2B5EF4-FFF2-40B4-BE49-F238E27FC236}">
                <a16:creationId xmlns:a16="http://schemas.microsoft.com/office/drawing/2014/main" id="{2A96E4AB-AC7A-3D01-0ECD-BF770350B3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17710" y="1369610"/>
            <a:ext cx="3904489" cy="1926557"/>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Die Männer aus Emans (Evangeliar, 780-850)">
            <a:extLst>
              <a:ext uri="{FF2B5EF4-FFF2-40B4-BE49-F238E27FC236}">
                <a16:creationId xmlns:a16="http://schemas.microsoft.com/office/drawing/2014/main" id="{1A926BF3-4EC4-66B5-9AAC-88528B57A0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7719" y="1199392"/>
            <a:ext cx="1428750" cy="2066925"/>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Die heiligen drei Könige mit phrygischen Mützen (Evangeliar, 780-850)">
            <a:extLst>
              <a:ext uri="{FF2B5EF4-FFF2-40B4-BE49-F238E27FC236}">
                <a16:creationId xmlns:a16="http://schemas.microsoft.com/office/drawing/2014/main" id="{B633274B-3753-637E-04A0-160BB4EEF6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30199" y="4380758"/>
            <a:ext cx="3819525" cy="1428750"/>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a:extLst>
              <a:ext uri="{FF2B5EF4-FFF2-40B4-BE49-F238E27FC236}">
                <a16:creationId xmlns:a16="http://schemas.microsoft.com/office/drawing/2014/main" id="{A219EC8C-8E1B-5A19-1171-ADB3CF1B221C}"/>
              </a:ext>
            </a:extLst>
          </p:cNvPr>
          <p:cNvSpPr txBox="1"/>
          <p:nvPr/>
        </p:nvSpPr>
        <p:spPr>
          <a:xfrm>
            <a:off x="5105400" y="5826226"/>
            <a:ext cx="6096000" cy="307777"/>
          </a:xfrm>
          <a:prstGeom prst="rect">
            <a:avLst/>
          </a:prstGeom>
          <a:noFill/>
        </p:spPr>
        <p:txBody>
          <a:bodyPr wrap="square">
            <a:spAutoFit/>
          </a:bodyPr>
          <a:lstStyle/>
          <a:p>
            <a:r>
              <a:rPr lang="de-DE" sz="1400" b="0" i="0" dirty="0">
                <a:solidFill>
                  <a:srgbClr val="3A3A3A"/>
                </a:solidFill>
                <a:effectLst/>
              </a:rPr>
              <a:t>Die heiligen drei Könige mit phrygischen Mützen (Evangeliar, 780-850)</a:t>
            </a:r>
            <a:endParaRPr lang="de-DE" sz="1400" dirty="0"/>
          </a:p>
        </p:txBody>
      </p:sp>
      <p:sp>
        <p:nvSpPr>
          <p:cNvPr id="10" name="Textfeld 9">
            <a:extLst>
              <a:ext uri="{FF2B5EF4-FFF2-40B4-BE49-F238E27FC236}">
                <a16:creationId xmlns:a16="http://schemas.microsoft.com/office/drawing/2014/main" id="{976AFC73-E014-9720-BCE0-329D15953954}"/>
              </a:ext>
            </a:extLst>
          </p:cNvPr>
          <p:cNvSpPr txBox="1"/>
          <p:nvPr/>
        </p:nvSpPr>
        <p:spPr>
          <a:xfrm>
            <a:off x="4194048" y="789591"/>
            <a:ext cx="6096000" cy="307777"/>
          </a:xfrm>
          <a:prstGeom prst="rect">
            <a:avLst/>
          </a:prstGeom>
          <a:noFill/>
        </p:spPr>
        <p:txBody>
          <a:bodyPr wrap="square">
            <a:spAutoFit/>
          </a:bodyPr>
          <a:lstStyle/>
          <a:p>
            <a:r>
              <a:rPr lang="de-DE" sz="1400" b="0" i="0" dirty="0">
                <a:solidFill>
                  <a:srgbClr val="3A3A3A"/>
                </a:solidFill>
                <a:effectLst/>
              </a:rPr>
              <a:t>Die Männer aus Emans (Evangeliar, 780-850)</a:t>
            </a:r>
            <a:endParaRPr lang="de-DE" sz="1400" dirty="0"/>
          </a:p>
        </p:txBody>
      </p:sp>
      <p:sp>
        <p:nvSpPr>
          <p:cNvPr id="12" name="Textfeld 11">
            <a:extLst>
              <a:ext uri="{FF2B5EF4-FFF2-40B4-BE49-F238E27FC236}">
                <a16:creationId xmlns:a16="http://schemas.microsoft.com/office/drawing/2014/main" id="{AAB07926-1172-2FA7-3917-3C7CB5F4F13E}"/>
              </a:ext>
            </a:extLst>
          </p:cNvPr>
          <p:cNvSpPr txBox="1"/>
          <p:nvPr/>
        </p:nvSpPr>
        <p:spPr>
          <a:xfrm>
            <a:off x="7343966" y="3386399"/>
            <a:ext cx="6096000" cy="307777"/>
          </a:xfrm>
          <a:prstGeom prst="rect">
            <a:avLst/>
          </a:prstGeom>
          <a:noFill/>
        </p:spPr>
        <p:txBody>
          <a:bodyPr wrap="square">
            <a:spAutoFit/>
          </a:bodyPr>
          <a:lstStyle/>
          <a:p>
            <a:r>
              <a:rPr lang="de-DE" sz="1400" b="0" i="0" dirty="0">
                <a:solidFill>
                  <a:srgbClr val="3A3A3A"/>
                </a:solidFill>
                <a:effectLst/>
              </a:rPr>
              <a:t>Darstellungen aus dem </a:t>
            </a:r>
            <a:r>
              <a:rPr lang="de-DE" sz="1400" b="0" i="0" u="none" strike="noStrike" dirty="0">
                <a:effectLst/>
              </a:rPr>
              <a:t>Wessobrunner Gebet</a:t>
            </a:r>
            <a:r>
              <a:rPr lang="de-DE" sz="1400" b="0" i="0" dirty="0">
                <a:solidFill>
                  <a:srgbClr val="3A3A3A"/>
                </a:solidFill>
                <a:effectLst/>
              </a:rPr>
              <a:t> (9. Jh.)</a:t>
            </a:r>
            <a:endParaRPr lang="de-DE" sz="1400" dirty="0"/>
          </a:p>
        </p:txBody>
      </p:sp>
      <p:sp>
        <p:nvSpPr>
          <p:cNvPr id="14" name="Textfeld 13">
            <a:extLst>
              <a:ext uri="{FF2B5EF4-FFF2-40B4-BE49-F238E27FC236}">
                <a16:creationId xmlns:a16="http://schemas.microsoft.com/office/drawing/2014/main" id="{6781457D-D0F6-52E4-2CE2-DE31226778F7}"/>
              </a:ext>
            </a:extLst>
          </p:cNvPr>
          <p:cNvSpPr txBox="1"/>
          <p:nvPr/>
        </p:nvSpPr>
        <p:spPr>
          <a:xfrm>
            <a:off x="1578055" y="6150721"/>
            <a:ext cx="6096000" cy="307777"/>
          </a:xfrm>
          <a:prstGeom prst="rect">
            <a:avLst/>
          </a:prstGeom>
          <a:noFill/>
        </p:spPr>
        <p:txBody>
          <a:bodyPr wrap="square">
            <a:spAutoFit/>
          </a:bodyPr>
          <a:lstStyle/>
          <a:p>
            <a:r>
              <a:rPr lang="de-DE" sz="1400" b="0" i="0" dirty="0">
                <a:solidFill>
                  <a:srgbClr val="3A3A3A"/>
                </a:solidFill>
                <a:effectLst/>
              </a:rPr>
              <a:t>Befehl des Herodes (Evangeliar, 780-850)</a:t>
            </a:r>
            <a:endParaRPr lang="de-DE" sz="1400" dirty="0"/>
          </a:p>
        </p:txBody>
      </p:sp>
      <p:sp>
        <p:nvSpPr>
          <p:cNvPr id="6" name="Foliennummernplatzhalter 5">
            <a:extLst>
              <a:ext uri="{FF2B5EF4-FFF2-40B4-BE49-F238E27FC236}">
                <a16:creationId xmlns:a16="http://schemas.microsoft.com/office/drawing/2014/main" id="{DD5BBBCE-9F0B-2E5B-ECED-05A5EC03CEFB}"/>
              </a:ext>
            </a:extLst>
          </p:cNvPr>
          <p:cNvSpPr>
            <a:spLocks noGrp="1"/>
          </p:cNvSpPr>
          <p:nvPr>
            <p:ph type="sldNum" sz="quarter" idx="12"/>
          </p:nvPr>
        </p:nvSpPr>
        <p:spPr/>
        <p:txBody>
          <a:bodyPr/>
          <a:lstStyle/>
          <a:p>
            <a:fld id="{F8611F37-E403-4212-8973-081E8AB0D430}" type="slidenum">
              <a:rPr lang="de-DE" smtClean="0"/>
              <a:t>9</a:t>
            </a:fld>
            <a:endParaRPr lang="de-DE"/>
          </a:p>
        </p:txBody>
      </p:sp>
    </p:spTree>
    <p:extLst>
      <p:ext uri="{BB962C8B-B14F-4D97-AF65-F5344CB8AC3E}">
        <p14:creationId xmlns:p14="http://schemas.microsoft.com/office/powerpoint/2010/main" val="1747032154"/>
      </p:ext>
    </p:extLst>
  </p:cSld>
  <p:clrMapOvr>
    <a:masterClrMapping/>
  </p:clrMapOvr>
</p:sld>
</file>

<file path=ppt/theme/theme1.xml><?xml version="1.0" encoding="utf-8"?>
<a:theme xmlns:a="http://schemas.openxmlformats.org/drawingml/2006/main" name="Office Theme">
  <a:themeElements>
    <a:clrScheme name="BdP CorporateDesign">
      <a:dk1>
        <a:srgbClr val="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dP CorporateDesign">
      <a:majorFont>
        <a:latin typeface="Immenhausen"/>
        <a:ea typeface=""/>
        <a:cs typeface=""/>
      </a:majorFont>
      <a:minorFont>
        <a:latin typeface="Aleo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dP_CorporateDesign_Powerpoint_V1.potx" id="{3F467E31-E796-47F6-BE94-37121ECBD284}" vid="{3EB6B591-5477-403C-B2C0-0000F2501ED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BdP_CorporateDesign_Powerpoint_V2</Template>
  <TotalTime>0</TotalTime>
  <Words>8975</Words>
  <Application>Microsoft Office PowerPoint</Application>
  <PresentationFormat>Breitbild</PresentationFormat>
  <Paragraphs>832</Paragraphs>
  <Slides>47</Slides>
  <Notes>47</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47</vt:i4>
      </vt:variant>
    </vt:vector>
  </HeadingPairs>
  <TitlesOfParts>
    <vt:vector size="53" baseType="lpstr">
      <vt:lpstr>Aleo</vt:lpstr>
      <vt:lpstr>Aleo Light</vt:lpstr>
      <vt:lpstr>Arial</vt:lpstr>
      <vt:lpstr>Calibri</vt:lpstr>
      <vt:lpstr>Immenhausen</vt:lpstr>
      <vt:lpstr>Office Theme</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Queer History</vt:lpstr>
      <vt:lpstr>Male Fashion</vt:lpstr>
    </vt:vector>
  </TitlesOfParts>
  <Manager>Bundesamt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Tipps &amp; Tricks zur Powerpoint-Vorlage</dc:title>
  <dc:creator>Ein Microsoft Office-Anwender</dc:creator>
  <cp:lastModifiedBy>Tim Schweizerhof</cp:lastModifiedBy>
  <cp:revision>49</cp:revision>
  <cp:lastPrinted>2015-07-02T11:49:01Z</cp:lastPrinted>
  <dcterms:created xsi:type="dcterms:W3CDTF">2015-07-02T11:47:32Z</dcterms:created>
  <dcterms:modified xsi:type="dcterms:W3CDTF">2025-06-11T19:06:03Z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1.0</vt:lpwstr>
  </property>
</Properties>
</file>